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59"/>
  </p:notesMasterIdLst>
  <p:sldIdLst>
    <p:sldId id="256" r:id="rId2"/>
    <p:sldId id="257" r:id="rId3"/>
    <p:sldId id="258" r:id="rId4"/>
    <p:sldId id="259" r:id="rId5"/>
    <p:sldId id="260" r:id="rId6"/>
    <p:sldId id="261" r:id="rId7"/>
    <p:sldId id="298" r:id="rId8"/>
    <p:sldId id="262" r:id="rId9"/>
    <p:sldId id="263" r:id="rId10"/>
    <p:sldId id="264" r:id="rId11"/>
    <p:sldId id="265" r:id="rId12"/>
    <p:sldId id="272" r:id="rId13"/>
    <p:sldId id="267" r:id="rId14"/>
    <p:sldId id="299" r:id="rId15"/>
    <p:sldId id="268" r:id="rId16"/>
    <p:sldId id="269" r:id="rId17"/>
    <p:sldId id="300" r:id="rId18"/>
    <p:sldId id="270" r:id="rId19"/>
    <p:sldId id="273" r:id="rId20"/>
    <p:sldId id="271" r:id="rId21"/>
    <p:sldId id="274" r:id="rId22"/>
    <p:sldId id="275" r:id="rId23"/>
    <p:sldId id="276" r:id="rId24"/>
    <p:sldId id="277" r:id="rId25"/>
    <p:sldId id="292" r:id="rId26"/>
    <p:sldId id="294" r:id="rId27"/>
    <p:sldId id="278" r:id="rId28"/>
    <p:sldId id="279" r:id="rId29"/>
    <p:sldId id="280" r:id="rId30"/>
    <p:sldId id="281" r:id="rId31"/>
    <p:sldId id="282" r:id="rId32"/>
    <p:sldId id="283" r:id="rId33"/>
    <p:sldId id="284" r:id="rId34"/>
    <p:sldId id="285" r:id="rId35"/>
    <p:sldId id="293" r:id="rId36"/>
    <p:sldId id="286" r:id="rId37"/>
    <p:sldId id="287" r:id="rId38"/>
    <p:sldId id="288" r:id="rId39"/>
    <p:sldId id="301" r:id="rId40"/>
    <p:sldId id="289" r:id="rId41"/>
    <p:sldId id="290" r:id="rId42"/>
    <p:sldId id="291" r:id="rId43"/>
    <p:sldId id="307" r:id="rId44"/>
    <p:sldId id="308" r:id="rId45"/>
    <p:sldId id="310" r:id="rId46"/>
    <p:sldId id="311" r:id="rId47"/>
    <p:sldId id="312" r:id="rId48"/>
    <p:sldId id="313" r:id="rId49"/>
    <p:sldId id="295" r:id="rId50"/>
    <p:sldId id="296" r:id="rId51"/>
    <p:sldId id="302" r:id="rId52"/>
    <p:sldId id="309" r:id="rId53"/>
    <p:sldId id="303" r:id="rId54"/>
    <p:sldId id="305" r:id="rId55"/>
    <p:sldId id="304" r:id="rId56"/>
    <p:sldId id="306" r:id="rId57"/>
    <p:sldId id="297"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303" autoAdjust="0"/>
  </p:normalViewPr>
  <p:slideViewPr>
    <p:cSldViewPr snapToGrid="0">
      <p:cViewPr varScale="1">
        <p:scale>
          <a:sx n="48" d="100"/>
          <a:sy n="48" d="100"/>
        </p:scale>
        <p:origin x="7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5E212-9212-4391-A414-20DCB8F0EE3A}" type="datetimeFigureOut">
              <a:rPr lang="en-US" smtClean="0"/>
              <a:t>9/15/2015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F1DA6-2F67-4B8A-80BB-7010F6AD4932}" type="slidenum">
              <a:rPr lang="en-US" smtClean="0"/>
              <a:t>‹#›</a:t>
            </a:fld>
            <a:endParaRPr lang="en-US"/>
          </a:p>
        </p:txBody>
      </p:sp>
    </p:spTree>
    <p:extLst>
      <p:ext uri="{BB962C8B-B14F-4D97-AF65-F5344CB8AC3E}">
        <p14:creationId xmlns:p14="http://schemas.microsoft.com/office/powerpoint/2010/main" val="74140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Differential</a:t>
            </a:r>
            <a:r>
              <a:rPr lang="en-US" baseline="0" dirty="0" smtClean="0"/>
              <a:t> diagnosis for a 7 year old male with decreased concentration, low weight and height and decreased concentrations anemia.</a:t>
            </a:r>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5</a:t>
            </a:fld>
            <a:endParaRPr lang="en-US"/>
          </a:p>
        </p:txBody>
      </p:sp>
    </p:spTree>
    <p:extLst>
      <p:ext uri="{BB962C8B-B14F-4D97-AF65-F5344CB8AC3E}">
        <p14:creationId xmlns:p14="http://schemas.microsoft.com/office/powerpoint/2010/main" val="44572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Automobile emissions have been a source of exposure to lead – now reduced in many countries,</a:t>
            </a:r>
            <a:r>
              <a:rPr lang="en-US" baseline="0" dirty="0" smtClean="0"/>
              <a:t> but lead from prior </a:t>
            </a:r>
            <a:r>
              <a:rPr lang="en-US" baseline="0" dirty="0" err="1" smtClean="0"/>
              <a:t>emmissions</a:t>
            </a:r>
            <a:r>
              <a:rPr lang="en-US" baseline="0" dirty="0" smtClean="0"/>
              <a:t> exists in soil, where children may play (near roads or freeways)</a:t>
            </a:r>
          </a:p>
          <a:p>
            <a:r>
              <a:rPr lang="en-US" baseline="0" dirty="0" smtClean="0"/>
              <a:t>Lead content of paint: begun to be regulated in 1977 in US – pica (compulsive eating of non-food items); mouthing of lead paint chips or soil</a:t>
            </a:r>
          </a:p>
          <a:p>
            <a:r>
              <a:rPr lang="en-US" baseline="0" dirty="0" smtClean="0"/>
              <a:t>Food: acidic foods can leach lead from containers; lead glazes in ceramics</a:t>
            </a:r>
          </a:p>
          <a:p>
            <a:r>
              <a:rPr lang="en-US" baseline="0" dirty="0" smtClean="0"/>
              <a:t>Water: from leaded pipes, soldered plumbing</a:t>
            </a:r>
          </a:p>
          <a:p>
            <a:r>
              <a:rPr lang="en-US" baseline="0" dirty="0" smtClean="0"/>
              <a:t>Folk remedies: Mexican colic treatments; Asian and Middle eastern cosmetics</a:t>
            </a:r>
          </a:p>
        </p:txBody>
      </p:sp>
      <p:sp>
        <p:nvSpPr>
          <p:cNvPr id="4" name="Slide Number Placeholder 3"/>
          <p:cNvSpPr>
            <a:spLocks noGrp="1"/>
          </p:cNvSpPr>
          <p:nvPr>
            <p:ph type="sldNum" sz="quarter" idx="10"/>
          </p:nvPr>
        </p:nvSpPr>
        <p:spPr/>
        <p:txBody>
          <a:bodyPr/>
          <a:lstStyle/>
          <a:p>
            <a:fld id="{92AF1DA6-2F67-4B8A-80BB-7010F6AD4932}" type="slidenum">
              <a:rPr lang="en-US" smtClean="0"/>
              <a:t>23</a:t>
            </a:fld>
            <a:endParaRPr lang="en-US"/>
          </a:p>
        </p:txBody>
      </p:sp>
    </p:spTree>
    <p:extLst>
      <p:ext uri="{BB962C8B-B14F-4D97-AF65-F5344CB8AC3E}">
        <p14:creationId xmlns:p14="http://schemas.microsoft.com/office/powerpoint/2010/main" val="1620615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-Bird shot</a:t>
            </a:r>
          </a:p>
          <a:p>
            <a:r>
              <a:rPr lang="en-US" sz="1200" kern="1200" dirty="0" smtClean="0">
                <a:solidFill>
                  <a:schemeClr val="tx1"/>
                </a:solidFill>
                <a:effectLst/>
                <a:latin typeface="+mn-lt"/>
                <a:ea typeface="+mn-ea"/>
                <a:cs typeface="+mn-cs"/>
              </a:rPr>
              <a:t>-Leaded glass</a:t>
            </a:r>
          </a:p>
          <a:p>
            <a:r>
              <a:rPr lang="en-US" sz="1200" kern="1200" dirty="0" smtClean="0">
                <a:solidFill>
                  <a:schemeClr val="tx1"/>
                </a:solidFill>
                <a:effectLst/>
                <a:latin typeface="+mn-lt"/>
                <a:ea typeface="+mn-ea"/>
                <a:cs typeface="+mn-cs"/>
              </a:rPr>
              <a:t>-Fishing sinkers</a:t>
            </a:r>
          </a:p>
          <a:p>
            <a:r>
              <a:rPr lang="en-US" sz="1200" kern="1200" dirty="0" smtClean="0">
                <a:solidFill>
                  <a:schemeClr val="tx1"/>
                </a:solidFill>
                <a:effectLst/>
                <a:latin typeface="+mn-lt"/>
                <a:ea typeface="+mn-ea"/>
                <a:cs typeface="+mn-cs"/>
              </a:rPr>
              <a:t>-Trinkets</a:t>
            </a:r>
          </a:p>
          <a:p>
            <a:r>
              <a:rPr lang="en-US" sz="1200" kern="1200" dirty="0" smtClean="0">
                <a:solidFill>
                  <a:schemeClr val="tx1"/>
                </a:solidFill>
                <a:effectLst/>
                <a:latin typeface="+mn-lt"/>
                <a:ea typeface="+mn-ea"/>
                <a:cs typeface="+mn-cs"/>
              </a:rPr>
              <a:t>-Ceramic pottery</a:t>
            </a:r>
          </a:p>
          <a:p>
            <a:r>
              <a:rPr lang="en-US" sz="1200" kern="1200" dirty="0" smtClean="0">
                <a:solidFill>
                  <a:schemeClr val="tx1"/>
                </a:solidFill>
                <a:effectLst/>
                <a:latin typeface="+mn-lt"/>
                <a:ea typeface="+mn-ea"/>
                <a:cs typeface="+mn-cs"/>
              </a:rPr>
              <a:t>-Pool cue chalk</a:t>
            </a:r>
          </a:p>
          <a:p>
            <a:r>
              <a:rPr lang="en-US" sz="1200" kern="1200" dirty="0" smtClean="0">
                <a:solidFill>
                  <a:schemeClr val="tx1"/>
                </a:solidFill>
                <a:effectLst/>
                <a:latin typeface="+mn-lt"/>
                <a:ea typeface="+mn-ea"/>
                <a:cs typeface="+mn-cs"/>
              </a:rPr>
              <a:t>-Curtain weights</a:t>
            </a:r>
          </a:p>
        </p:txBody>
      </p:sp>
      <p:sp>
        <p:nvSpPr>
          <p:cNvPr id="4" name="Slide Number Placeholder 3"/>
          <p:cNvSpPr>
            <a:spLocks noGrp="1"/>
          </p:cNvSpPr>
          <p:nvPr>
            <p:ph type="sldNum" sz="quarter" idx="10"/>
          </p:nvPr>
        </p:nvSpPr>
        <p:spPr/>
        <p:txBody>
          <a:bodyPr/>
          <a:lstStyle/>
          <a:p>
            <a:fld id="{92AF1DA6-2F67-4B8A-80BB-7010F6AD4932}" type="slidenum">
              <a:rPr lang="en-US" smtClean="0"/>
              <a:t>24</a:t>
            </a:fld>
            <a:endParaRPr lang="en-US"/>
          </a:p>
        </p:txBody>
      </p:sp>
    </p:spTree>
    <p:extLst>
      <p:ext uri="{BB962C8B-B14F-4D97-AF65-F5344CB8AC3E}">
        <p14:creationId xmlns:p14="http://schemas.microsoft.com/office/powerpoint/2010/main" val="3760982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-Lead pigments (typically lead carbonate) account for 50% by weight of many white house paints from the pre–World War II era. </a:t>
            </a:r>
          </a:p>
          <a:p>
            <a:r>
              <a:rPr lang="en-US" sz="1200" kern="1200" dirty="0" smtClean="0">
                <a:solidFill>
                  <a:schemeClr val="tx1"/>
                </a:solidFill>
                <a:effectLst/>
                <a:latin typeface="+mn-lt"/>
                <a:ea typeface="+mn-ea"/>
                <a:cs typeface="+mn-cs"/>
              </a:rPr>
              <a:t>-Since 1978, paint intended for interior or exterior residential surfaces, toys, or furniture in the United States may contain, by law, no more than 0.06% lead. </a:t>
            </a:r>
          </a:p>
          <a:p>
            <a:r>
              <a:rPr lang="en-US" sz="1200" kern="1200" dirty="0" smtClean="0">
                <a:solidFill>
                  <a:schemeClr val="tx1"/>
                </a:solidFill>
                <a:effectLst/>
                <a:latin typeface="+mn-lt"/>
                <a:ea typeface="+mn-ea"/>
                <a:cs typeface="+mn-cs"/>
              </a:rPr>
              <a:t>-~3 million tons of lead remain in 57 million U.S. homes built before 1980 and painted with lead-based paint.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lead paint exposure in childhood relates to the crumbling, peeling, flaking, or chalking of aging paint.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27</a:t>
            </a:fld>
            <a:endParaRPr lang="en-US"/>
          </a:p>
        </p:txBody>
      </p:sp>
    </p:spTree>
    <p:extLst>
      <p:ext uri="{BB962C8B-B14F-4D97-AF65-F5344CB8AC3E}">
        <p14:creationId xmlns:p14="http://schemas.microsoft.com/office/powerpoint/2010/main" val="2434839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absorbed in the blood, lead is distributed to three compartments: blood, soft tissue (organs like kidney, bone marrow, brain and liver) and mineralizing tissue: bone and teeth (contains</a:t>
            </a:r>
            <a:r>
              <a:rPr lang="en-US" baseline="0" dirty="0" smtClean="0"/>
              <a:t> 95% of the body lead burden)</a:t>
            </a:r>
          </a:p>
          <a:p>
            <a:r>
              <a:rPr lang="en-US" baseline="0" dirty="0" smtClean="0"/>
              <a:t>Under physiologic stress: childhood growth, pregnancy, chronic disease, lead is mobilized from stores and readily moves into blood. </a:t>
            </a:r>
          </a:p>
          <a:p>
            <a:r>
              <a:rPr lang="en-US" baseline="0" dirty="0" smtClean="0"/>
              <a:t>Once in blood: is 99% associated with RBCs – so can be transported to tissues</a:t>
            </a:r>
          </a:p>
          <a:p>
            <a:r>
              <a:rPr lang="en-US" baseline="0" dirty="0" smtClean="0"/>
              <a:t>Lead t1/2 in blood is 25 days; t1/2 tissues is 40 days; t1/2 in bone is 25 years</a:t>
            </a:r>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28</a:t>
            </a:fld>
            <a:endParaRPr lang="en-US"/>
          </a:p>
        </p:txBody>
      </p:sp>
    </p:spTree>
    <p:extLst>
      <p:ext uri="{BB962C8B-B14F-4D97-AF65-F5344CB8AC3E}">
        <p14:creationId xmlns:p14="http://schemas.microsoft.com/office/powerpoint/2010/main" val="3523343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a lead exposure, or with treatment, blood lead concentration can decrease, but total body burden may still be elevated, and inert lead can be mobilized.  Lead toxicity can occur with large acute exposure, or multiple small dose exposures.  Large total body burden – </a:t>
            </a:r>
            <a:r>
              <a:rPr lang="en-US" baseline="0" dirty="0" err="1" smtClean="0"/>
              <a:t>inc</a:t>
            </a:r>
            <a:r>
              <a:rPr lang="en-US" baseline="0" dirty="0" smtClean="0"/>
              <a:t> risk of adverse effects. </a:t>
            </a:r>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29</a:t>
            </a:fld>
            <a:endParaRPr lang="en-US"/>
          </a:p>
        </p:txBody>
      </p:sp>
    </p:spTree>
    <p:extLst>
      <p:ext uri="{BB962C8B-B14F-4D97-AF65-F5344CB8AC3E}">
        <p14:creationId xmlns:p14="http://schemas.microsoft.com/office/powerpoint/2010/main" val="3500925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under age 7 at highest risk due to incompletely developed blood</a:t>
            </a:r>
            <a:r>
              <a:rPr lang="en-US" baseline="0" dirty="0" smtClean="0"/>
              <a:t> brain barrier</a:t>
            </a:r>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30</a:t>
            </a:fld>
            <a:endParaRPr lang="en-US"/>
          </a:p>
        </p:txBody>
      </p:sp>
    </p:spTree>
    <p:extLst>
      <p:ext uri="{BB962C8B-B14F-4D97-AF65-F5344CB8AC3E}">
        <p14:creationId xmlns:p14="http://schemas.microsoft.com/office/powerpoint/2010/main" val="2792384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Burton lines in teeth</a:t>
            </a:r>
          </a:p>
          <a:p>
            <a:r>
              <a:rPr lang="en-US" dirty="0" smtClean="0"/>
              <a:t>Bone lead lines – can be seen 4-8 weeks after lead exposure</a:t>
            </a:r>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32</a:t>
            </a:fld>
            <a:endParaRPr lang="en-US"/>
          </a:p>
        </p:txBody>
      </p:sp>
    </p:spTree>
    <p:extLst>
      <p:ext uri="{BB962C8B-B14F-4D97-AF65-F5344CB8AC3E}">
        <p14:creationId xmlns:p14="http://schemas.microsoft.com/office/powerpoint/2010/main" val="621794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Physician reporting</a:t>
            </a:r>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36</a:t>
            </a:fld>
            <a:endParaRPr lang="en-US"/>
          </a:p>
        </p:txBody>
      </p:sp>
    </p:spTree>
    <p:extLst>
      <p:ext uri="{BB962C8B-B14F-4D97-AF65-F5344CB8AC3E}">
        <p14:creationId xmlns:p14="http://schemas.microsoft.com/office/powerpoint/2010/main" val="798277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Grandfather</a:t>
            </a:r>
            <a:r>
              <a:rPr lang="en-US" baseline="0" dirty="0" smtClean="0"/>
              <a:t> with chronic abdominal pain; mother of child-bearing age</a:t>
            </a:r>
          </a:p>
          <a:p>
            <a:r>
              <a:rPr lang="en-US" baseline="0" dirty="0" smtClean="0"/>
              <a:t>Assessment of hearing, speech and cognition</a:t>
            </a:r>
          </a:p>
          <a:p>
            <a:r>
              <a:rPr lang="en-US" baseline="0" dirty="0" smtClean="0"/>
              <a:t>Current CDC action concentration is 5 mcg/</a:t>
            </a:r>
            <a:r>
              <a:rPr lang="en-US" baseline="0" dirty="0" err="1" smtClean="0"/>
              <a:t>dL</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38</a:t>
            </a:fld>
            <a:endParaRPr lang="en-US"/>
          </a:p>
        </p:txBody>
      </p:sp>
    </p:spTree>
    <p:extLst>
      <p:ext uri="{BB962C8B-B14F-4D97-AF65-F5344CB8AC3E}">
        <p14:creationId xmlns:p14="http://schemas.microsoft.com/office/powerpoint/2010/main" val="93890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Grandfather</a:t>
            </a:r>
            <a:r>
              <a:rPr lang="en-US" baseline="0" dirty="0" smtClean="0"/>
              <a:t> with chronic abdominal pain; mother of child-bearing age</a:t>
            </a:r>
          </a:p>
          <a:p>
            <a:r>
              <a:rPr lang="en-US" baseline="0" dirty="0" smtClean="0"/>
              <a:t>Assessment of hearing, speech and cognition</a:t>
            </a:r>
          </a:p>
          <a:p>
            <a:r>
              <a:rPr lang="en-US" baseline="0" dirty="0" smtClean="0"/>
              <a:t>Current CDC action concentration is 5 mcg/</a:t>
            </a:r>
            <a:r>
              <a:rPr lang="en-US" baseline="0" dirty="0" err="1" smtClean="0"/>
              <a:t>dL</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39</a:t>
            </a:fld>
            <a:endParaRPr lang="en-US"/>
          </a:p>
        </p:txBody>
      </p:sp>
    </p:spTree>
    <p:extLst>
      <p:ext uri="{BB962C8B-B14F-4D97-AF65-F5344CB8AC3E}">
        <p14:creationId xmlns:p14="http://schemas.microsoft.com/office/powerpoint/2010/main" val="312372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Gout, HTN, vague symptoms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Painting the Rama 9 Bridge - October 6, 2007 </a:t>
            </a:r>
            <a:br>
              <a:rPr lang="en-US" dirty="0" smtClean="0"/>
            </a:br>
            <a:r>
              <a:rPr lang="en-US" dirty="0" smtClean="0"/>
              <a:t>Recently the previously non-description grey Rama 9 Bridge has been painted royal yellow to match the Mega Bridge – a bridge</a:t>
            </a:r>
            <a:r>
              <a:rPr lang="en-US" baseline="0" dirty="0" smtClean="0"/>
              <a:t> workers complains of 3 months of worsening vague abdominal pain, fatigue and gout</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92AF1DA6-2F67-4B8A-80BB-7010F6AD4932}" type="slidenum">
              <a:rPr lang="en-US" smtClean="0"/>
              <a:t>10</a:t>
            </a:fld>
            <a:endParaRPr lang="en-US"/>
          </a:p>
        </p:txBody>
      </p:sp>
    </p:spTree>
    <p:extLst>
      <p:ext uri="{BB962C8B-B14F-4D97-AF65-F5344CB8AC3E}">
        <p14:creationId xmlns:p14="http://schemas.microsoft.com/office/powerpoint/2010/main" val="4054795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Peak lead levels observed</a:t>
            </a:r>
            <a:r>
              <a:rPr lang="en-US" baseline="0" dirty="0" smtClean="0"/>
              <a:t> in Bangkok</a:t>
            </a:r>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45</a:t>
            </a:fld>
            <a:endParaRPr lang="en-US"/>
          </a:p>
        </p:txBody>
      </p:sp>
    </p:spTree>
    <p:extLst>
      <p:ext uri="{BB962C8B-B14F-4D97-AF65-F5344CB8AC3E}">
        <p14:creationId xmlns:p14="http://schemas.microsoft.com/office/powerpoint/2010/main" val="612914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guideline:</a:t>
            </a:r>
            <a:r>
              <a:rPr lang="en-US" baseline="0" dirty="0" smtClean="0"/>
              <a:t> 98% of population should have lead levels below 20 mg/</a:t>
            </a:r>
            <a:r>
              <a:rPr lang="en-US" baseline="0" dirty="0" err="1" smtClean="0"/>
              <a:t>dL</a:t>
            </a:r>
            <a:r>
              <a:rPr lang="en-US" baseline="0" dirty="0" smtClean="0"/>
              <a:t> with a median below 10 mg/</a:t>
            </a:r>
            <a:r>
              <a:rPr lang="en-US" baseline="0" dirty="0" err="1" smtClean="0"/>
              <a:t>dL</a:t>
            </a:r>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46</a:t>
            </a:fld>
            <a:endParaRPr lang="en-US"/>
          </a:p>
        </p:txBody>
      </p:sp>
    </p:spTree>
    <p:extLst>
      <p:ext uri="{BB962C8B-B14F-4D97-AF65-F5344CB8AC3E}">
        <p14:creationId xmlns:p14="http://schemas.microsoft.com/office/powerpoint/2010/main" val="404866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42 year old bridge</a:t>
            </a:r>
            <a:r>
              <a:rPr lang="en-US" baseline="0" dirty="0" smtClean="0"/>
              <a:t> worker (painter) complains of 3 months of worsening vague abdominal pain, fatigue and gout since starting the re-painting of Rama IX</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11</a:t>
            </a:fld>
            <a:endParaRPr lang="en-US"/>
          </a:p>
        </p:txBody>
      </p:sp>
    </p:spTree>
    <p:extLst>
      <p:ext uri="{BB962C8B-B14F-4D97-AF65-F5344CB8AC3E}">
        <p14:creationId xmlns:p14="http://schemas.microsoft.com/office/powerpoint/2010/main" val="422253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anything which is made of iron/steel and comes in contact with the elements will develop a rust problem. Bridges, water towers, outdoor stadiums, and some electrical towers fall into this category. In order to have the iron/steel last it must have a protective coating placed upon it to preserve it. Paints with lead additives are the best way to protect the metals. Year after year the bridges of this country are coated over and over with lead paint.</a:t>
            </a:r>
          </a:p>
          <a:p>
            <a:r>
              <a:rPr lang="en-US" dirty="0" smtClean="0"/>
              <a:t>Lead paint on bridges and structural steel and concrete creates hazards when cut with torches and saws. Lead melts at 621ºF and boils at 3164ºF, or well below the temperature at the tip of a cutting torch. The lead is vaporized when exposed to the high temperature of the torch and this vapor is then available to be breathed in. Dust is generated by cutting with cut-off saws, scraping or sanding, or sandblasting lead coated materials. This dust is also hazardous because it may be in the air (to be breathed in), or as larger dust particles. These particles settle on surfaces and hands, and can then be ingested when workers eat lunch or smoke.</a:t>
            </a:r>
          </a:p>
          <a:p>
            <a:r>
              <a:rPr lang="en-US" dirty="0" smtClean="0"/>
              <a:t>Paint containing lead is used to protect the infrastructure from rusting out. Here the paint is applied to the steel member before being placed and acts as a protective barrier against air pollutants, acid rains, and anything else that may attack the metal and start its decay. Lead handles this job in a very effective way because of its elasticity, meaning it has the ability to move with the steel either in expansion or contraction.</a:t>
            </a:r>
          </a:p>
          <a:p>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15</a:t>
            </a:fld>
            <a:endParaRPr lang="en-US"/>
          </a:p>
        </p:txBody>
      </p:sp>
    </p:spTree>
    <p:extLst>
      <p:ext uri="{BB962C8B-B14F-4D97-AF65-F5344CB8AC3E}">
        <p14:creationId xmlns:p14="http://schemas.microsoft.com/office/powerpoint/2010/main" val="507888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 erythrocyte </a:t>
            </a:r>
            <a:r>
              <a:rPr lang="en-US" dirty="0" err="1" smtClean="0"/>
              <a:t>protoporphyrin</a:t>
            </a:r>
            <a:r>
              <a:rPr lang="en-US" dirty="0" smtClean="0"/>
              <a:t> – accumulates in blood due to erythrocyte dysfunction (can be due to iron deficiency anemia, hemolytic anemia or lead toxicity)</a:t>
            </a:r>
          </a:p>
          <a:p>
            <a:r>
              <a:rPr lang="en-US" dirty="0" smtClean="0"/>
              <a:t>ZPP:</a:t>
            </a:r>
            <a:r>
              <a:rPr lang="en-US" baseline="0" dirty="0" smtClean="0"/>
              <a:t> zinc </a:t>
            </a:r>
            <a:r>
              <a:rPr lang="en-US" baseline="0" dirty="0" err="1" smtClean="0"/>
              <a:t>protoporphyrin</a:t>
            </a:r>
            <a:r>
              <a:rPr lang="en-US" baseline="0" dirty="0" smtClean="0"/>
              <a:t> (another way to assay EP)</a:t>
            </a:r>
          </a:p>
          <a:p>
            <a:r>
              <a:rPr lang="en-US" dirty="0" smtClean="0"/>
              <a:t>Recent data indicate that the EP/ZPP assay at lower BLLs is not sufficiently sensitivity, and therefore is not as useful a screening test for lead exposure as previously thought. EP/ZPP assays continue to be used at times as a complement to venous BLL testing and are required by OSHA for some workplace testing.</a:t>
            </a:r>
          </a:p>
          <a:p>
            <a:r>
              <a:rPr lang="en-US" dirty="0" smtClean="0"/>
              <a:t>Normal values of ZPP are usually below 35 µg/</a:t>
            </a:r>
            <a:r>
              <a:rPr lang="en-US" dirty="0" err="1" smtClean="0"/>
              <a:t>dL</a:t>
            </a:r>
            <a:r>
              <a:rPr lang="en-US" dirty="0" smtClean="0"/>
              <a:t>.</a:t>
            </a:r>
          </a:p>
          <a:p>
            <a:r>
              <a:rPr lang="en-US" dirty="0" smtClean="0"/>
              <a:t>EP/ZPP</a:t>
            </a:r>
            <a:r>
              <a:rPr lang="en-US" baseline="0" dirty="0" smtClean="0"/>
              <a:t> reach steady state at 120 days after entire population of circulating erythrocytes have been turned over – so lags behind blood lead concentrations and is only an indirect measure of long-term lead exposure</a:t>
            </a:r>
            <a:endParaRPr lang="en-US" dirty="0" smtClean="0"/>
          </a:p>
          <a:p>
            <a:r>
              <a:rPr lang="en-US" dirty="0" smtClean="0"/>
              <a:t>EP is also elevated in</a:t>
            </a:r>
          </a:p>
          <a:p>
            <a:r>
              <a:rPr lang="en-US" dirty="0" smtClean="0"/>
              <a:t>iron deficiency anemia</a:t>
            </a:r>
          </a:p>
          <a:p>
            <a:r>
              <a:rPr lang="en-US" dirty="0" smtClean="0"/>
              <a:t>jaundice</a:t>
            </a:r>
          </a:p>
          <a:p>
            <a:r>
              <a:rPr lang="en-US" dirty="0" smtClean="0"/>
              <a:t>sickle cell</a:t>
            </a:r>
          </a:p>
          <a:p>
            <a:r>
              <a:rPr lang="en-US" dirty="0" smtClean="0"/>
              <a:t>other hemolytic anemias</a:t>
            </a:r>
          </a:p>
          <a:p>
            <a:r>
              <a:rPr lang="en-US" dirty="0" smtClean="0"/>
              <a:t>In </a:t>
            </a:r>
            <a:r>
              <a:rPr lang="en-US" dirty="0" err="1" smtClean="0"/>
              <a:t>erythropoietic</a:t>
            </a:r>
            <a:r>
              <a:rPr lang="en-US" dirty="0" smtClean="0"/>
              <a:t> </a:t>
            </a:r>
            <a:r>
              <a:rPr lang="en-US" dirty="0" err="1" smtClean="0"/>
              <a:t>protoporphyria</a:t>
            </a:r>
            <a:r>
              <a:rPr lang="en-US" dirty="0" smtClean="0"/>
              <a:t>, an extremely rare disease, EP is markedly elevated (usually above 300 µg/</a:t>
            </a:r>
            <a:r>
              <a:rPr lang="en-US" dirty="0" err="1" smtClean="0"/>
              <a:t>dL</a:t>
            </a:r>
            <a:r>
              <a:rPr lang="en-US" dirty="0" smtClean="0"/>
              <a:t>).</a:t>
            </a:r>
          </a:p>
          <a:p>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16</a:t>
            </a:fld>
            <a:endParaRPr lang="en-US"/>
          </a:p>
        </p:txBody>
      </p:sp>
    </p:spTree>
    <p:extLst>
      <p:ext uri="{BB962C8B-B14F-4D97-AF65-F5344CB8AC3E}">
        <p14:creationId xmlns:p14="http://schemas.microsoft.com/office/powerpoint/2010/main" val="115898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 erythrocyte </a:t>
            </a:r>
            <a:r>
              <a:rPr lang="en-US" dirty="0" err="1" smtClean="0"/>
              <a:t>protoporphyrin</a:t>
            </a:r>
            <a:r>
              <a:rPr lang="en-US" dirty="0" smtClean="0"/>
              <a:t> – accumulates in blood due to erythrocyte dysfunction (can be due to iron deficiency anemia, hemolytic anemia or lead toxicity)</a:t>
            </a:r>
          </a:p>
          <a:p>
            <a:r>
              <a:rPr lang="en-US" dirty="0" smtClean="0"/>
              <a:t>ZPP:</a:t>
            </a:r>
            <a:r>
              <a:rPr lang="en-US" baseline="0" dirty="0" smtClean="0"/>
              <a:t> zinc </a:t>
            </a:r>
            <a:r>
              <a:rPr lang="en-US" baseline="0" dirty="0" err="1" smtClean="0"/>
              <a:t>protoporphyrin</a:t>
            </a:r>
            <a:r>
              <a:rPr lang="en-US" baseline="0" dirty="0" smtClean="0"/>
              <a:t> (another way to assay EP)</a:t>
            </a:r>
          </a:p>
          <a:p>
            <a:r>
              <a:rPr lang="en-US" dirty="0" smtClean="0"/>
              <a:t>Recent data indicate that the EP/ZPP assay at lower BLLs is not sufficiently sensitivity, and therefore is not as useful a screening test for lead exposure as previously thought. EP/ZPP assays continue to be used at times as a complement to venous BLL testing and are required by OSHA for some workplace testing.</a:t>
            </a:r>
          </a:p>
          <a:p>
            <a:r>
              <a:rPr lang="en-US" dirty="0" smtClean="0"/>
              <a:t>Normal values of ZPP are usually below 35 µg/</a:t>
            </a:r>
            <a:r>
              <a:rPr lang="en-US" dirty="0" err="1" smtClean="0"/>
              <a:t>dL</a:t>
            </a:r>
            <a:r>
              <a:rPr lang="en-US" dirty="0" smtClean="0"/>
              <a:t>.</a:t>
            </a:r>
          </a:p>
          <a:p>
            <a:r>
              <a:rPr lang="en-US" dirty="0" smtClean="0"/>
              <a:t>EP/ZPP</a:t>
            </a:r>
            <a:r>
              <a:rPr lang="en-US" baseline="0" dirty="0" smtClean="0"/>
              <a:t> reach steady state at 120 days after entire population of circulating erythrocytes have been turned over – so lags behind blood lead concentrations and is only an indirect measure of long-term lead exposure</a:t>
            </a:r>
            <a:endParaRPr lang="en-US" dirty="0" smtClean="0"/>
          </a:p>
          <a:p>
            <a:r>
              <a:rPr lang="en-US" dirty="0" smtClean="0"/>
              <a:t>EP is also elevated in</a:t>
            </a:r>
          </a:p>
          <a:p>
            <a:r>
              <a:rPr lang="en-US" dirty="0" smtClean="0"/>
              <a:t>iron deficiency anemia</a:t>
            </a:r>
          </a:p>
          <a:p>
            <a:r>
              <a:rPr lang="en-US" dirty="0" smtClean="0"/>
              <a:t>jaundice</a:t>
            </a:r>
          </a:p>
          <a:p>
            <a:r>
              <a:rPr lang="en-US" dirty="0" smtClean="0"/>
              <a:t>sickle cell</a:t>
            </a:r>
          </a:p>
          <a:p>
            <a:r>
              <a:rPr lang="en-US" dirty="0" smtClean="0"/>
              <a:t>other hemolytic anemias</a:t>
            </a:r>
          </a:p>
          <a:p>
            <a:r>
              <a:rPr lang="en-US" dirty="0" smtClean="0"/>
              <a:t>In </a:t>
            </a:r>
            <a:r>
              <a:rPr lang="en-US" dirty="0" err="1" smtClean="0"/>
              <a:t>erythropoietic</a:t>
            </a:r>
            <a:r>
              <a:rPr lang="en-US" dirty="0" smtClean="0"/>
              <a:t> </a:t>
            </a:r>
            <a:r>
              <a:rPr lang="en-US" dirty="0" err="1" smtClean="0"/>
              <a:t>protoporphyria</a:t>
            </a:r>
            <a:r>
              <a:rPr lang="en-US" dirty="0" smtClean="0"/>
              <a:t>, an extremely rare disease, EP is markedly elevated (usually above 300 µg/</a:t>
            </a:r>
            <a:r>
              <a:rPr lang="en-US" dirty="0" err="1" smtClean="0"/>
              <a:t>dL</a:t>
            </a:r>
            <a:r>
              <a:rPr lang="en-US" dirty="0" smtClean="0"/>
              <a:t>).</a:t>
            </a:r>
          </a:p>
          <a:p>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17</a:t>
            </a:fld>
            <a:endParaRPr lang="en-US"/>
          </a:p>
        </p:txBody>
      </p:sp>
    </p:spTree>
    <p:extLst>
      <p:ext uri="{BB962C8B-B14F-4D97-AF65-F5344CB8AC3E}">
        <p14:creationId xmlns:p14="http://schemas.microsoft.com/office/powerpoint/2010/main" val="10677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Succimer</a:t>
            </a:r>
            <a:r>
              <a:rPr lang="en-US" sz="1200" b="1" kern="1200" dirty="0" smtClean="0">
                <a:solidFill>
                  <a:schemeClr val="tx1"/>
                </a:solidFill>
                <a:effectLst/>
                <a:latin typeface="+mn-lt"/>
                <a:ea typeface="+mn-ea"/>
                <a:cs typeface="+mn-cs"/>
              </a:rPr>
              <a:t>: for asymptomatic level over 45 </a:t>
            </a:r>
            <a:r>
              <a:rPr lang="en-US" sz="1200" b="1" kern="1200" dirty="0" err="1" smtClean="0">
                <a:solidFill>
                  <a:schemeClr val="tx1"/>
                </a:solidFill>
                <a:effectLst/>
                <a:latin typeface="+mn-lt"/>
                <a:ea typeface="+mn-ea"/>
                <a:cs typeface="+mn-cs"/>
              </a:rPr>
              <a:t>ug</a:t>
            </a:r>
            <a:r>
              <a:rPr lang="en-US" sz="1200" b="1" kern="1200" dirty="0" smtClean="0">
                <a:solidFill>
                  <a:schemeClr val="tx1"/>
                </a:solidFill>
                <a:effectLst/>
                <a:latin typeface="+mn-lt"/>
                <a:ea typeface="+mn-ea"/>
                <a:cs typeface="+mn-cs"/>
              </a:rPr>
              <a:t>/dl (70 </a:t>
            </a:r>
            <a:r>
              <a:rPr lang="en-US" sz="1200" b="1" kern="1200" dirty="0" err="1" smtClean="0">
                <a:solidFill>
                  <a:schemeClr val="tx1"/>
                </a:solidFill>
                <a:effectLst/>
                <a:latin typeface="+mn-lt"/>
                <a:ea typeface="+mn-ea"/>
                <a:cs typeface="+mn-cs"/>
              </a:rPr>
              <a:t>ug</a:t>
            </a:r>
            <a:r>
              <a:rPr lang="en-US" sz="1200" b="1" kern="1200" dirty="0" smtClean="0">
                <a:solidFill>
                  <a:schemeClr val="tx1"/>
                </a:solidFill>
                <a:effectLst/>
                <a:latin typeface="+mn-lt"/>
                <a:ea typeface="+mn-ea"/>
                <a:cs typeface="+mn-cs"/>
              </a:rPr>
              <a:t>/dl for adults) (lower level if symptomatic) - </a:t>
            </a:r>
            <a:r>
              <a:rPr lang="en-US" sz="1200" b="1" kern="1200" dirty="0" err="1" smtClean="0">
                <a:solidFill>
                  <a:schemeClr val="tx1"/>
                </a:solidFill>
                <a:effectLst/>
                <a:latin typeface="+mn-lt"/>
                <a:ea typeface="+mn-ea"/>
                <a:cs typeface="+mn-cs"/>
              </a:rPr>
              <a:t>ie</a:t>
            </a:r>
            <a:r>
              <a:rPr lang="en-US" sz="1200" b="1" kern="1200" dirty="0" smtClean="0">
                <a:solidFill>
                  <a:schemeClr val="tx1"/>
                </a:solidFill>
                <a:effectLst/>
                <a:latin typeface="+mn-lt"/>
                <a:ea typeface="+mn-ea"/>
                <a:cs typeface="+mn-cs"/>
              </a:rPr>
              <a:t>. Tolerating PO</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-10 mg/kg PO TID X 5 days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-10 mg/kg PO BID X 14 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week hiatus with vitamins and iron, calcium</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-Repeat 19 day cycle until </a:t>
            </a:r>
            <a:r>
              <a:rPr lang="en-US" sz="1200" b="1" kern="1200" dirty="0" err="1" smtClean="0">
                <a:solidFill>
                  <a:schemeClr val="tx1"/>
                </a:solidFill>
                <a:effectLst/>
                <a:latin typeface="+mn-lt"/>
                <a:ea typeface="+mn-ea"/>
                <a:cs typeface="+mn-cs"/>
              </a:rPr>
              <a:t>Pb</a:t>
            </a:r>
            <a:r>
              <a:rPr lang="en-US" sz="1200" b="1" kern="1200" dirty="0" smtClean="0">
                <a:solidFill>
                  <a:schemeClr val="tx1"/>
                </a:solidFill>
                <a:effectLst/>
                <a:latin typeface="+mn-lt"/>
                <a:ea typeface="+mn-ea"/>
                <a:cs typeface="+mn-cs"/>
              </a:rPr>
              <a:t> M 35-44 </a:t>
            </a:r>
            <a:r>
              <a:rPr lang="en-US" sz="1200" b="1" kern="1200" dirty="0" err="1" smtClean="0">
                <a:solidFill>
                  <a:schemeClr val="tx1"/>
                </a:solidFill>
                <a:effectLst/>
                <a:latin typeface="+mn-lt"/>
                <a:ea typeface="+mn-ea"/>
                <a:cs typeface="+mn-cs"/>
              </a:rPr>
              <a:t>ug</a:t>
            </a:r>
            <a:r>
              <a:rPr lang="en-US" sz="1200" b="1" kern="1200" dirty="0" smtClean="0">
                <a:solidFill>
                  <a:schemeClr val="tx1"/>
                </a:solidFill>
                <a:effectLst/>
                <a:latin typeface="+mn-lt"/>
                <a:ea typeface="+mn-ea"/>
                <a:cs typeface="+mn-cs"/>
              </a:rPr>
              <a:t>/dl - may require 3-5 cycles; some treat to level of 20 </a:t>
            </a:r>
            <a:r>
              <a:rPr lang="en-US" sz="1200" b="1" kern="1200" dirty="0" err="1" smtClean="0">
                <a:solidFill>
                  <a:schemeClr val="tx1"/>
                </a:solidFill>
                <a:effectLst/>
                <a:latin typeface="+mn-lt"/>
                <a:ea typeface="+mn-ea"/>
                <a:cs typeface="+mn-cs"/>
              </a:rPr>
              <a:t>ug</a:t>
            </a:r>
            <a:r>
              <a:rPr lang="en-US" sz="1200" b="1" kern="1200" dirty="0" smtClean="0">
                <a:solidFill>
                  <a:schemeClr val="tx1"/>
                </a:solidFill>
                <a:effectLst/>
                <a:latin typeface="+mn-lt"/>
                <a:ea typeface="+mn-ea"/>
                <a:cs typeface="+mn-cs"/>
              </a:rPr>
              <a:t>/dl - may gauge based on how patient is tolerating </a:t>
            </a:r>
            <a:r>
              <a:rPr lang="en-US" sz="1200" b="1" kern="1200" dirty="0" err="1" smtClean="0">
                <a:solidFill>
                  <a:schemeClr val="tx1"/>
                </a:solidFill>
                <a:effectLst/>
                <a:latin typeface="+mn-lt"/>
                <a:ea typeface="+mn-ea"/>
                <a:cs typeface="+mn-cs"/>
              </a:rPr>
              <a:t>succimer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20</a:t>
            </a:fld>
            <a:endParaRPr lang="en-US"/>
          </a:p>
        </p:txBody>
      </p:sp>
    </p:spTree>
    <p:extLst>
      <p:ext uri="{BB962C8B-B14F-4D97-AF65-F5344CB8AC3E}">
        <p14:creationId xmlns:p14="http://schemas.microsoft.com/office/powerpoint/2010/main" val="493572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Succimer</a:t>
            </a:r>
            <a:r>
              <a:rPr lang="en-US" sz="1200" b="1" kern="1200" dirty="0" smtClean="0">
                <a:solidFill>
                  <a:schemeClr val="tx1"/>
                </a:solidFill>
                <a:effectLst/>
                <a:latin typeface="+mn-lt"/>
                <a:ea typeface="+mn-ea"/>
                <a:cs typeface="+mn-cs"/>
              </a:rPr>
              <a:t>: for asymptomatic level over 45 </a:t>
            </a:r>
            <a:r>
              <a:rPr lang="en-US" sz="1200" b="1" kern="1200" dirty="0" err="1" smtClean="0">
                <a:solidFill>
                  <a:schemeClr val="tx1"/>
                </a:solidFill>
                <a:effectLst/>
                <a:latin typeface="+mn-lt"/>
                <a:ea typeface="+mn-ea"/>
                <a:cs typeface="+mn-cs"/>
              </a:rPr>
              <a:t>ug</a:t>
            </a:r>
            <a:r>
              <a:rPr lang="en-US" sz="1200" b="1" kern="1200" dirty="0" smtClean="0">
                <a:solidFill>
                  <a:schemeClr val="tx1"/>
                </a:solidFill>
                <a:effectLst/>
                <a:latin typeface="+mn-lt"/>
                <a:ea typeface="+mn-ea"/>
                <a:cs typeface="+mn-cs"/>
              </a:rPr>
              <a:t>/dl (70 </a:t>
            </a:r>
            <a:r>
              <a:rPr lang="en-US" sz="1200" b="1" kern="1200" dirty="0" err="1" smtClean="0">
                <a:solidFill>
                  <a:schemeClr val="tx1"/>
                </a:solidFill>
                <a:effectLst/>
                <a:latin typeface="+mn-lt"/>
                <a:ea typeface="+mn-ea"/>
                <a:cs typeface="+mn-cs"/>
              </a:rPr>
              <a:t>ug</a:t>
            </a:r>
            <a:r>
              <a:rPr lang="en-US" sz="1200" b="1" kern="1200" dirty="0" smtClean="0">
                <a:solidFill>
                  <a:schemeClr val="tx1"/>
                </a:solidFill>
                <a:effectLst/>
                <a:latin typeface="+mn-lt"/>
                <a:ea typeface="+mn-ea"/>
                <a:cs typeface="+mn-cs"/>
              </a:rPr>
              <a:t>/dl for adults) (lower level if symptomatic) - </a:t>
            </a:r>
            <a:r>
              <a:rPr lang="en-US" sz="1200" b="1" kern="1200" dirty="0" err="1" smtClean="0">
                <a:solidFill>
                  <a:schemeClr val="tx1"/>
                </a:solidFill>
                <a:effectLst/>
                <a:latin typeface="+mn-lt"/>
                <a:ea typeface="+mn-ea"/>
                <a:cs typeface="+mn-cs"/>
              </a:rPr>
              <a:t>ie</a:t>
            </a:r>
            <a:r>
              <a:rPr lang="en-US" sz="1200" b="1" kern="1200" dirty="0" smtClean="0">
                <a:solidFill>
                  <a:schemeClr val="tx1"/>
                </a:solidFill>
                <a:effectLst/>
                <a:latin typeface="+mn-lt"/>
                <a:ea typeface="+mn-ea"/>
                <a:cs typeface="+mn-cs"/>
              </a:rPr>
              <a:t>. Tolerating PO</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-10 mg/kg PO TID X 5 days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-10 mg/kg PO BID X 14 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week hiatus with vitamins and iron, calcium</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-Repeat 19 day cycle until </a:t>
            </a:r>
            <a:r>
              <a:rPr lang="en-US" sz="1200" b="1" kern="1200" dirty="0" err="1" smtClean="0">
                <a:solidFill>
                  <a:schemeClr val="tx1"/>
                </a:solidFill>
                <a:effectLst/>
                <a:latin typeface="+mn-lt"/>
                <a:ea typeface="+mn-ea"/>
                <a:cs typeface="+mn-cs"/>
              </a:rPr>
              <a:t>Pb</a:t>
            </a:r>
            <a:r>
              <a:rPr lang="en-US" sz="1200" b="1" kern="1200" dirty="0" smtClean="0">
                <a:solidFill>
                  <a:schemeClr val="tx1"/>
                </a:solidFill>
                <a:effectLst/>
                <a:latin typeface="+mn-lt"/>
                <a:ea typeface="+mn-ea"/>
                <a:cs typeface="+mn-cs"/>
              </a:rPr>
              <a:t> M 35-44 </a:t>
            </a:r>
            <a:r>
              <a:rPr lang="en-US" sz="1200" b="1" kern="1200" dirty="0" err="1" smtClean="0">
                <a:solidFill>
                  <a:schemeClr val="tx1"/>
                </a:solidFill>
                <a:effectLst/>
                <a:latin typeface="+mn-lt"/>
                <a:ea typeface="+mn-ea"/>
                <a:cs typeface="+mn-cs"/>
              </a:rPr>
              <a:t>ug</a:t>
            </a:r>
            <a:r>
              <a:rPr lang="en-US" sz="1200" b="1" kern="1200" dirty="0" smtClean="0">
                <a:solidFill>
                  <a:schemeClr val="tx1"/>
                </a:solidFill>
                <a:effectLst/>
                <a:latin typeface="+mn-lt"/>
                <a:ea typeface="+mn-ea"/>
                <a:cs typeface="+mn-cs"/>
              </a:rPr>
              <a:t>/dl - may require 3-5 cycles; some treat to level of 20 </a:t>
            </a:r>
            <a:r>
              <a:rPr lang="en-US" sz="1200" b="1" kern="1200" dirty="0" err="1" smtClean="0">
                <a:solidFill>
                  <a:schemeClr val="tx1"/>
                </a:solidFill>
                <a:effectLst/>
                <a:latin typeface="+mn-lt"/>
                <a:ea typeface="+mn-ea"/>
                <a:cs typeface="+mn-cs"/>
              </a:rPr>
              <a:t>ug</a:t>
            </a:r>
            <a:r>
              <a:rPr lang="en-US" sz="1200" b="1" kern="1200" dirty="0" smtClean="0">
                <a:solidFill>
                  <a:schemeClr val="tx1"/>
                </a:solidFill>
                <a:effectLst/>
                <a:latin typeface="+mn-lt"/>
                <a:ea typeface="+mn-ea"/>
                <a:cs typeface="+mn-cs"/>
              </a:rPr>
              <a:t>/dl - may gauge based on how patient is tolerating </a:t>
            </a:r>
            <a:r>
              <a:rPr lang="en-US" sz="1200" b="1" kern="1200" dirty="0" err="1" smtClean="0">
                <a:solidFill>
                  <a:schemeClr val="tx1"/>
                </a:solidFill>
                <a:effectLst/>
                <a:latin typeface="+mn-lt"/>
                <a:ea typeface="+mn-ea"/>
                <a:cs typeface="+mn-cs"/>
              </a:rPr>
              <a:t>succimer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DMSA: 2,3-dimercaptosuccinic acid</a:t>
            </a:r>
          </a:p>
          <a:p>
            <a:r>
              <a:rPr lang="en-US" sz="1200" kern="1200" dirty="0" smtClean="0">
                <a:solidFill>
                  <a:schemeClr val="tx1"/>
                </a:solidFill>
                <a:effectLst/>
                <a:latin typeface="+mn-lt"/>
                <a:ea typeface="+mn-ea"/>
                <a:cs typeface="+mn-cs"/>
              </a:rPr>
              <a:t>-oral </a:t>
            </a:r>
            <a:r>
              <a:rPr lang="en-US" sz="1200" kern="1200" dirty="0" err="1" smtClean="0">
                <a:solidFill>
                  <a:schemeClr val="tx1"/>
                </a:solidFill>
                <a:effectLst/>
                <a:latin typeface="+mn-lt"/>
                <a:ea typeface="+mn-ea"/>
                <a:cs typeface="+mn-cs"/>
              </a:rPr>
              <a:t>chelator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-Approved by FDA for lead poisoning in children with blood lead </a:t>
            </a:r>
            <a:r>
              <a:rPr lang="en-US" sz="1200" kern="1200" dirty="0" err="1" smtClean="0">
                <a:solidFill>
                  <a:schemeClr val="tx1"/>
                </a:solidFill>
                <a:effectLst/>
                <a:latin typeface="+mn-lt"/>
                <a:ea typeface="+mn-ea"/>
                <a:cs typeface="+mn-cs"/>
              </a:rPr>
              <a:t>conc</a:t>
            </a:r>
            <a:r>
              <a:rPr lang="en-US" sz="1200" kern="1200" dirty="0" smtClean="0">
                <a:solidFill>
                  <a:schemeClr val="tx1"/>
                </a:solidFill>
                <a:effectLst/>
                <a:latin typeface="+mn-lt"/>
                <a:ea typeface="+mn-ea"/>
                <a:cs typeface="+mn-cs"/>
              </a:rPr>
              <a:t> &gt; 45 </a:t>
            </a:r>
            <a:r>
              <a:rPr lang="en-US" sz="1200" kern="1200" dirty="0" err="1" smtClean="0">
                <a:solidFill>
                  <a:schemeClr val="tx1"/>
                </a:solidFill>
                <a:effectLst/>
                <a:latin typeface="+mn-lt"/>
                <a:ea typeface="+mn-ea"/>
                <a:cs typeface="+mn-cs"/>
              </a:rPr>
              <a:t>ug</a:t>
            </a:r>
            <a:r>
              <a:rPr lang="en-US" sz="1200" kern="1200" dirty="0" smtClean="0">
                <a:solidFill>
                  <a:schemeClr val="tx1"/>
                </a:solidFill>
                <a:effectLst/>
                <a:latin typeface="+mn-lt"/>
                <a:ea typeface="+mn-ea"/>
                <a:cs typeface="+mn-cs"/>
              </a:rPr>
              <a:t>/dl</a:t>
            </a:r>
          </a:p>
          <a:p>
            <a:r>
              <a:rPr lang="en-US" sz="1200" kern="1200" dirty="0" smtClean="0">
                <a:solidFill>
                  <a:schemeClr val="tx1"/>
                </a:solidFill>
                <a:effectLst/>
                <a:latin typeface="+mn-lt"/>
                <a:ea typeface="+mn-ea"/>
                <a:cs typeface="+mn-cs"/>
              </a:rPr>
              <a:t>-also used to treat poisoning by arsenic, organic mercury, inorganic mercury</a:t>
            </a:r>
          </a:p>
          <a:p>
            <a:r>
              <a:rPr lang="en-US" sz="1200" kern="1200" dirty="0" smtClean="0">
                <a:solidFill>
                  <a:schemeClr val="tx1"/>
                </a:solidFill>
                <a:effectLst/>
                <a:latin typeface="+mn-lt"/>
                <a:ea typeface="+mn-ea"/>
                <a:cs typeface="+mn-cs"/>
              </a:rPr>
              <a:t>-Can open capsule and put in soft foods for children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21</a:t>
            </a:fld>
            <a:endParaRPr lang="en-US"/>
          </a:p>
        </p:txBody>
      </p:sp>
    </p:spTree>
    <p:extLst>
      <p:ext uri="{BB962C8B-B14F-4D97-AF65-F5344CB8AC3E}">
        <p14:creationId xmlns:p14="http://schemas.microsoft.com/office/powerpoint/2010/main" val="3214058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Severe toxicity (</a:t>
            </a:r>
            <a:r>
              <a:rPr lang="en-US" sz="1200" b="1" kern="1200" dirty="0" err="1" smtClean="0">
                <a:solidFill>
                  <a:schemeClr val="tx1"/>
                </a:solidFill>
                <a:effectLst/>
                <a:latin typeface="+mn-lt"/>
                <a:ea typeface="+mn-ea"/>
                <a:cs typeface="+mn-cs"/>
              </a:rPr>
              <a:t>encephalopathic</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-Deep IM injection of BAL: 4mg/kg IM Q 4h for 2-7 days (in peanut oil so can't use if peanut allergy) - side effects: </a:t>
            </a:r>
            <a:r>
              <a:rPr lang="en-US" sz="1200" b="1" kern="1200" dirty="0" err="1" smtClean="0">
                <a:solidFill>
                  <a:schemeClr val="tx1"/>
                </a:solidFill>
                <a:effectLst/>
                <a:latin typeface="+mn-lt"/>
                <a:ea typeface="+mn-ea"/>
                <a:cs typeface="+mn-cs"/>
              </a:rPr>
              <a:t>inc</a:t>
            </a:r>
            <a:r>
              <a:rPr lang="en-US" sz="1200" b="1" kern="1200" dirty="0" smtClean="0">
                <a:solidFill>
                  <a:schemeClr val="tx1"/>
                </a:solidFill>
                <a:effectLst/>
                <a:latin typeface="+mn-lt"/>
                <a:ea typeface="+mn-ea"/>
                <a:cs typeface="+mn-cs"/>
              </a:rPr>
              <a:t> BP, fever, rash, conjunctivitis, lacrimation, </a:t>
            </a:r>
            <a:r>
              <a:rPr lang="en-US" sz="1200" b="1" kern="1200" dirty="0" err="1" smtClean="0">
                <a:solidFill>
                  <a:schemeClr val="tx1"/>
                </a:solidFill>
                <a:effectLst/>
                <a:latin typeface="+mn-lt"/>
                <a:ea typeface="+mn-ea"/>
                <a:cs typeface="+mn-cs"/>
              </a:rPr>
              <a:t>blepharospasm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-After 2nd dose of BAL IM, then start Calcium Disodium EDTA: 1-1.5g/m2/day IV infusion over 8-12 h daily for 5 days, then skip 2-4 days, and repeat course as needed - max 75 mg/kg/day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-BAL smells strongly of peanuts in the room</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 soon as tolerating PO, can switch to </a:t>
            </a:r>
            <a:r>
              <a:rPr lang="en-US" sz="1200" b="1" kern="1200" dirty="0" err="1" smtClean="0">
                <a:solidFill>
                  <a:schemeClr val="tx1"/>
                </a:solidFill>
                <a:effectLst/>
                <a:latin typeface="+mn-lt"/>
                <a:ea typeface="+mn-ea"/>
                <a:cs typeface="+mn-cs"/>
              </a:rPr>
              <a:t>succimer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AF1DA6-2F67-4B8A-80BB-7010F6AD4932}" type="slidenum">
              <a:rPr lang="en-US" smtClean="0"/>
              <a:t>22</a:t>
            </a:fld>
            <a:endParaRPr lang="en-US"/>
          </a:p>
        </p:txBody>
      </p:sp>
    </p:spTree>
    <p:extLst>
      <p:ext uri="{BB962C8B-B14F-4D97-AF65-F5344CB8AC3E}">
        <p14:creationId xmlns:p14="http://schemas.microsoft.com/office/powerpoint/2010/main" val="4254130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5199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789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6315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1719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52323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9/15/2015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053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9/15/2015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19328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99996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3155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6618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8616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657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9491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9/15/2015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423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9/15/2015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31938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9/15/2015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7181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32009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9/15/2015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727612761"/>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Heavy Metals</a:t>
            </a:r>
            <a:endParaRPr lang="en-US" b="1" dirty="0"/>
          </a:p>
        </p:txBody>
      </p:sp>
      <p:sp>
        <p:nvSpPr>
          <p:cNvPr id="3" name="Subtitle 2"/>
          <p:cNvSpPr>
            <a:spLocks noGrp="1"/>
          </p:cNvSpPr>
          <p:nvPr>
            <p:ph type="subTitle" idx="1"/>
          </p:nvPr>
        </p:nvSpPr>
        <p:spPr/>
        <p:txBody>
          <a:bodyPr/>
          <a:lstStyle/>
          <a:p>
            <a:r>
              <a:rPr lang="en-US" b="1" dirty="0" smtClean="0"/>
              <a:t>Gillian Beauchamp, MD</a:t>
            </a:r>
            <a:endParaRPr lang="en-US" b="1" dirty="0"/>
          </a:p>
        </p:txBody>
      </p:sp>
    </p:spTree>
    <p:extLst>
      <p:ext uri="{BB962C8B-B14F-4D97-AF65-F5344CB8AC3E}">
        <p14:creationId xmlns:p14="http://schemas.microsoft.com/office/powerpoint/2010/main" val="91179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Case 2: The Same Toxin!</a:t>
            </a:r>
            <a:endParaRPr lang="en-US" dirty="0"/>
          </a:p>
        </p:txBody>
      </p:sp>
      <p:pic>
        <p:nvPicPr>
          <p:cNvPr id="4" name="Content Placeholder 3"/>
          <p:cNvPicPr>
            <a:picLocks noGrp="1" noChangeAspect="1"/>
          </p:cNvPicPr>
          <p:nvPr>
            <p:ph idx="1"/>
          </p:nvPr>
        </p:nvPicPr>
        <p:blipFill>
          <a:blip r:embed="rId3"/>
          <a:stretch>
            <a:fillRect/>
          </a:stretch>
        </p:blipFill>
        <p:spPr>
          <a:xfrm>
            <a:off x="1692322" y="1665027"/>
            <a:ext cx="8011235" cy="4653885"/>
          </a:xfrm>
          <a:prstGeom prst="rect">
            <a:avLst/>
          </a:prstGeom>
        </p:spPr>
      </p:pic>
    </p:spTree>
    <p:extLst>
      <p:ext uri="{BB962C8B-B14F-4D97-AF65-F5344CB8AC3E}">
        <p14:creationId xmlns:p14="http://schemas.microsoft.com/office/powerpoint/2010/main" val="293818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Fatigue, Gout &amp; Abdominal Pain</a:t>
            </a:r>
            <a:endParaRPr lang="en-US" dirty="0"/>
          </a:p>
        </p:txBody>
      </p:sp>
      <p:sp>
        <p:nvSpPr>
          <p:cNvPr id="5" name="TextBox 4"/>
          <p:cNvSpPr txBox="1"/>
          <p:nvPr/>
        </p:nvSpPr>
        <p:spPr>
          <a:xfrm>
            <a:off x="3180811" y="5307780"/>
            <a:ext cx="4335322" cy="369332"/>
          </a:xfrm>
          <a:prstGeom prst="rect">
            <a:avLst/>
          </a:prstGeom>
          <a:noFill/>
        </p:spPr>
        <p:txBody>
          <a:bodyPr wrap="square" rtlCol="0">
            <a:spAutoFit/>
          </a:bodyPr>
          <a:lstStyle/>
          <a:p>
            <a:pPr algn="ctr"/>
            <a:r>
              <a:rPr lang="en-US" dirty="0" smtClean="0"/>
              <a:t>Webmd.com</a:t>
            </a:r>
            <a:endParaRPr lang="en-US" dirty="0"/>
          </a:p>
        </p:txBody>
      </p:sp>
      <p:pic>
        <p:nvPicPr>
          <p:cNvPr id="7" name="Picture 6"/>
          <p:cNvPicPr>
            <a:picLocks noChangeAspect="1"/>
          </p:cNvPicPr>
          <p:nvPr/>
        </p:nvPicPr>
        <p:blipFill>
          <a:blip r:embed="rId3"/>
          <a:stretch>
            <a:fillRect/>
          </a:stretch>
        </p:blipFill>
        <p:spPr>
          <a:xfrm>
            <a:off x="3180811" y="2278830"/>
            <a:ext cx="4564434" cy="3028950"/>
          </a:xfrm>
          <a:prstGeom prst="rect">
            <a:avLst/>
          </a:prstGeom>
        </p:spPr>
      </p:pic>
    </p:spTree>
    <p:extLst>
      <p:ext uri="{BB962C8B-B14F-4D97-AF65-F5344CB8AC3E}">
        <p14:creationId xmlns:p14="http://schemas.microsoft.com/office/powerpoint/2010/main" val="380405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a:t>
            </a:r>
            <a:endParaRPr lang="en-US" dirty="0"/>
          </a:p>
        </p:txBody>
      </p:sp>
      <p:sp>
        <p:nvSpPr>
          <p:cNvPr id="3" name="Content Placeholder 2"/>
          <p:cNvSpPr>
            <a:spLocks noGrp="1"/>
          </p:cNvSpPr>
          <p:nvPr>
            <p:ph idx="1"/>
          </p:nvPr>
        </p:nvSpPr>
        <p:spPr/>
        <p:txBody>
          <a:bodyPr/>
          <a:lstStyle/>
          <a:p>
            <a:r>
              <a:rPr lang="en-US" sz="2800" b="1" dirty="0" smtClean="0"/>
              <a:t>History: tobacco use</a:t>
            </a:r>
          </a:p>
          <a:p>
            <a:r>
              <a:rPr lang="en-US" sz="2800" b="1" dirty="0" smtClean="0"/>
              <a:t>BP: 156/88</a:t>
            </a:r>
          </a:p>
          <a:p>
            <a:r>
              <a:rPr lang="en-US" sz="2800" b="1" dirty="0" smtClean="0"/>
              <a:t>Benign abdominal exam</a:t>
            </a:r>
          </a:p>
          <a:p>
            <a:endParaRPr lang="en-US" b="1" dirty="0"/>
          </a:p>
        </p:txBody>
      </p:sp>
      <p:pic>
        <p:nvPicPr>
          <p:cNvPr id="4" name="Content Placeholder 3"/>
          <p:cNvPicPr>
            <a:picLocks noChangeAspect="1"/>
          </p:cNvPicPr>
          <p:nvPr/>
        </p:nvPicPr>
        <p:blipFill>
          <a:blip r:embed="rId2"/>
          <a:stretch>
            <a:fillRect/>
          </a:stretch>
        </p:blipFill>
        <p:spPr>
          <a:xfrm>
            <a:off x="6628457" y="2052918"/>
            <a:ext cx="4552950" cy="3028950"/>
          </a:xfrm>
          <a:prstGeom prst="rect">
            <a:avLst/>
          </a:prstGeom>
        </p:spPr>
      </p:pic>
      <p:sp>
        <p:nvSpPr>
          <p:cNvPr id="5" name="TextBox 4"/>
          <p:cNvSpPr txBox="1"/>
          <p:nvPr/>
        </p:nvSpPr>
        <p:spPr>
          <a:xfrm>
            <a:off x="6737271" y="5281538"/>
            <a:ext cx="4335322" cy="369332"/>
          </a:xfrm>
          <a:prstGeom prst="rect">
            <a:avLst/>
          </a:prstGeom>
          <a:noFill/>
        </p:spPr>
        <p:txBody>
          <a:bodyPr wrap="square" rtlCol="0">
            <a:spAutoFit/>
          </a:bodyPr>
          <a:lstStyle/>
          <a:p>
            <a:pPr algn="ctr"/>
            <a:r>
              <a:rPr lang="en-US" dirty="0" smtClean="0"/>
              <a:t>Webmd.com</a:t>
            </a:r>
            <a:endParaRPr lang="en-US" dirty="0"/>
          </a:p>
        </p:txBody>
      </p:sp>
    </p:spTree>
    <p:extLst>
      <p:ext uri="{BB962C8B-B14F-4D97-AF65-F5344CB8AC3E}">
        <p14:creationId xmlns:p14="http://schemas.microsoft.com/office/powerpoint/2010/main" val="2759614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What </a:t>
            </a:r>
            <a:r>
              <a:rPr lang="en-US" dirty="0"/>
              <a:t>toxic exposure do you suspect?</a:t>
            </a:r>
          </a:p>
        </p:txBody>
      </p:sp>
      <p:sp>
        <p:nvSpPr>
          <p:cNvPr id="3" name="Content Placeholder 2"/>
          <p:cNvSpPr>
            <a:spLocks noGrp="1"/>
          </p:cNvSpPr>
          <p:nvPr>
            <p:ph idx="1"/>
          </p:nvPr>
        </p:nvSpPr>
        <p:spPr/>
        <p:txBody>
          <a:bodyPr/>
          <a:lstStyle/>
          <a:p>
            <a:pPr marL="0" indent="0">
              <a:buNone/>
            </a:pPr>
            <a:endParaRPr lang="en-US" b="1" dirty="0"/>
          </a:p>
        </p:txBody>
      </p:sp>
    </p:spTree>
    <p:extLst>
      <p:ext uri="{BB962C8B-B14F-4D97-AF65-F5344CB8AC3E}">
        <p14:creationId xmlns:p14="http://schemas.microsoft.com/office/powerpoint/2010/main" val="272133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toxic exposure do you suspect?</a:t>
            </a:r>
          </a:p>
        </p:txBody>
      </p:sp>
      <p:sp>
        <p:nvSpPr>
          <p:cNvPr id="3" name="Content Placeholder 2"/>
          <p:cNvSpPr>
            <a:spLocks noGrp="1"/>
          </p:cNvSpPr>
          <p:nvPr>
            <p:ph idx="1"/>
          </p:nvPr>
        </p:nvSpPr>
        <p:spPr/>
        <p:txBody>
          <a:bodyPr>
            <a:normAutofit/>
          </a:bodyPr>
          <a:lstStyle/>
          <a:p>
            <a:r>
              <a:rPr lang="en-US" sz="3200" b="1" dirty="0" smtClean="0"/>
              <a:t>Lead poisoning</a:t>
            </a:r>
            <a:endParaRPr lang="en-US" sz="3200" b="1" dirty="0"/>
          </a:p>
        </p:txBody>
      </p:sp>
    </p:spTree>
    <p:extLst>
      <p:ext uri="{BB962C8B-B14F-4D97-AF65-F5344CB8AC3E}">
        <p14:creationId xmlns:p14="http://schemas.microsoft.com/office/powerpoint/2010/main" val="3789519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decontamination needed to protect emergency department staff?</a:t>
            </a:r>
            <a:br>
              <a:rPr lang="en-US" dirty="0"/>
            </a:br>
            <a:endParaRPr lang="en-US" dirty="0"/>
          </a:p>
        </p:txBody>
      </p:sp>
      <p:sp>
        <p:nvSpPr>
          <p:cNvPr id="3" name="Content Placeholder 2"/>
          <p:cNvSpPr>
            <a:spLocks noGrp="1"/>
          </p:cNvSpPr>
          <p:nvPr>
            <p:ph idx="1"/>
          </p:nvPr>
        </p:nvSpPr>
        <p:spPr>
          <a:xfrm>
            <a:off x="1103313" y="2052918"/>
            <a:ext cx="5933592" cy="4195481"/>
          </a:xfrm>
        </p:spPr>
        <p:txBody>
          <a:bodyPr>
            <a:normAutofit fontScale="92500" lnSpcReduction="10000"/>
          </a:bodyPr>
          <a:lstStyle/>
          <a:p>
            <a:endParaRPr lang="en-US" dirty="0" smtClean="0"/>
          </a:p>
          <a:p>
            <a:r>
              <a:rPr lang="en-US" sz="2800" b="1" dirty="0" smtClean="0"/>
              <a:t>Exposure likely chronic (over 3 months)</a:t>
            </a:r>
          </a:p>
          <a:p>
            <a:r>
              <a:rPr lang="en-US" sz="2800" b="1" dirty="0" smtClean="0"/>
              <a:t>Scraping, sanding or sandblasting</a:t>
            </a:r>
          </a:p>
          <a:p>
            <a:r>
              <a:rPr lang="en-US" sz="2800" b="1" dirty="0" smtClean="0"/>
              <a:t>Use of torches or saws</a:t>
            </a:r>
          </a:p>
          <a:p>
            <a:r>
              <a:rPr lang="en-US" sz="2800" b="1" dirty="0" smtClean="0"/>
              <a:t>Lead dust</a:t>
            </a:r>
          </a:p>
          <a:p>
            <a:r>
              <a:rPr lang="en-US" sz="2800" b="1" dirty="0" smtClean="0"/>
              <a:t>Inhalational exposure</a:t>
            </a:r>
          </a:p>
          <a:p>
            <a:r>
              <a:rPr lang="en-US" sz="2800" b="1" dirty="0" smtClean="0"/>
              <a:t>Ingestion</a:t>
            </a:r>
          </a:p>
          <a:p>
            <a:endParaRPr lang="en-US" dirty="0"/>
          </a:p>
        </p:txBody>
      </p:sp>
      <p:pic>
        <p:nvPicPr>
          <p:cNvPr id="4" name="Picture 3"/>
          <p:cNvPicPr>
            <a:picLocks noChangeAspect="1"/>
          </p:cNvPicPr>
          <p:nvPr/>
        </p:nvPicPr>
        <p:blipFill>
          <a:blip r:embed="rId3"/>
          <a:stretch>
            <a:fillRect/>
          </a:stretch>
        </p:blipFill>
        <p:spPr>
          <a:xfrm>
            <a:off x="5348472" y="3171469"/>
            <a:ext cx="6353175" cy="3276600"/>
          </a:xfrm>
          <a:prstGeom prst="rect">
            <a:avLst/>
          </a:prstGeom>
        </p:spPr>
      </p:pic>
      <p:sp>
        <p:nvSpPr>
          <p:cNvPr id="5" name="TextBox 4"/>
          <p:cNvSpPr txBox="1"/>
          <p:nvPr/>
        </p:nvSpPr>
        <p:spPr>
          <a:xfrm>
            <a:off x="6079711" y="6294294"/>
            <a:ext cx="5346916" cy="307777"/>
          </a:xfrm>
          <a:prstGeom prst="rect">
            <a:avLst/>
          </a:prstGeom>
          <a:noFill/>
        </p:spPr>
        <p:txBody>
          <a:bodyPr wrap="square" rtlCol="0">
            <a:spAutoFit/>
          </a:bodyPr>
          <a:lstStyle/>
          <a:p>
            <a:pPr algn="ctr"/>
            <a:r>
              <a:rPr lang="en-US" sz="1400" dirty="0" smtClean="0"/>
              <a:t>www.dailymail.co.uk</a:t>
            </a:r>
            <a:endParaRPr lang="en-US" sz="1400" dirty="0"/>
          </a:p>
        </p:txBody>
      </p:sp>
    </p:spTree>
    <p:extLst>
      <p:ext uri="{BB962C8B-B14F-4D97-AF65-F5344CB8AC3E}">
        <p14:creationId xmlns:p14="http://schemas.microsoft.com/office/powerpoint/2010/main" val="2487126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Tests Do You Want to Order?</a:t>
            </a:r>
            <a:endParaRPr lang="en-US" dirty="0"/>
          </a:p>
        </p:txBody>
      </p:sp>
      <p:sp>
        <p:nvSpPr>
          <p:cNvPr id="3" name="Content Placeholder 2"/>
          <p:cNvSpPr>
            <a:spLocks noGrp="1"/>
          </p:cNvSpPr>
          <p:nvPr>
            <p:ph idx="1"/>
          </p:nvPr>
        </p:nvSpPr>
        <p:spPr/>
        <p:txBody>
          <a:bodyPr/>
          <a:lstStyle/>
          <a:p>
            <a:pPr marL="0" indent="0">
              <a:buNone/>
            </a:pPr>
            <a:endParaRPr lang="en-US" b="1" dirty="0"/>
          </a:p>
        </p:txBody>
      </p:sp>
    </p:spTree>
    <p:extLst>
      <p:ext uri="{BB962C8B-B14F-4D97-AF65-F5344CB8AC3E}">
        <p14:creationId xmlns:p14="http://schemas.microsoft.com/office/powerpoint/2010/main" val="226115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Tests Do You Want to Order?</a:t>
            </a:r>
            <a:endParaRPr lang="en-US" dirty="0"/>
          </a:p>
        </p:txBody>
      </p:sp>
      <p:sp>
        <p:nvSpPr>
          <p:cNvPr id="3" name="Content Placeholder 2"/>
          <p:cNvSpPr>
            <a:spLocks noGrp="1"/>
          </p:cNvSpPr>
          <p:nvPr>
            <p:ph idx="1"/>
          </p:nvPr>
        </p:nvSpPr>
        <p:spPr/>
        <p:txBody>
          <a:bodyPr>
            <a:normAutofit/>
          </a:bodyPr>
          <a:lstStyle/>
          <a:p>
            <a:r>
              <a:rPr lang="en-US" sz="3200" b="1" dirty="0"/>
              <a:t>CBC with peripheral smear</a:t>
            </a:r>
          </a:p>
          <a:p>
            <a:r>
              <a:rPr lang="en-US" sz="3200" b="1" dirty="0"/>
              <a:t>Blood lead concentration</a:t>
            </a:r>
          </a:p>
          <a:p>
            <a:r>
              <a:rPr lang="en-US" sz="3200" b="1" dirty="0"/>
              <a:t>BUN and Cr</a:t>
            </a:r>
          </a:p>
          <a:p>
            <a:r>
              <a:rPr lang="en-US" sz="3200" b="1" dirty="0"/>
              <a:t>Urinalysis</a:t>
            </a:r>
          </a:p>
          <a:p>
            <a:pPr marL="0" indent="0">
              <a:buNone/>
            </a:pPr>
            <a:endParaRPr lang="en-US" sz="3200" b="1" dirty="0"/>
          </a:p>
        </p:txBody>
      </p:sp>
    </p:spTree>
    <p:extLst>
      <p:ext uri="{BB962C8B-B14F-4D97-AF65-F5344CB8AC3E}">
        <p14:creationId xmlns:p14="http://schemas.microsoft.com/office/powerpoint/2010/main" val="2499960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Results</a:t>
            </a:r>
            <a:endParaRPr lang="en-US" dirty="0"/>
          </a:p>
        </p:txBody>
      </p:sp>
      <p:sp>
        <p:nvSpPr>
          <p:cNvPr id="3" name="Content Placeholder 2"/>
          <p:cNvSpPr>
            <a:spLocks noGrp="1"/>
          </p:cNvSpPr>
          <p:nvPr>
            <p:ph idx="1"/>
          </p:nvPr>
        </p:nvSpPr>
        <p:spPr/>
        <p:txBody>
          <a:bodyPr>
            <a:normAutofit/>
          </a:bodyPr>
          <a:lstStyle/>
          <a:p>
            <a:r>
              <a:rPr lang="en-US" sz="2800" b="1" dirty="0" smtClean="0"/>
              <a:t>Hemoglobin: 12 g/dl (14 – 18 g/dl)</a:t>
            </a:r>
          </a:p>
          <a:p>
            <a:r>
              <a:rPr lang="en-US" sz="2800" b="1" dirty="0" smtClean="0"/>
              <a:t>Hematocrit:  38 % (41% – 53%)</a:t>
            </a:r>
          </a:p>
          <a:p>
            <a:r>
              <a:rPr lang="en-US" sz="2800" b="1" dirty="0" smtClean="0"/>
              <a:t>Normochromic, normocytic</a:t>
            </a:r>
          </a:p>
          <a:p>
            <a:r>
              <a:rPr lang="en-US" sz="2800" b="1" dirty="0" smtClean="0"/>
              <a:t>No basophilic stippling</a:t>
            </a:r>
          </a:p>
          <a:p>
            <a:r>
              <a:rPr lang="en-US" sz="2800" b="1" dirty="0" smtClean="0"/>
              <a:t>Creatinine 1.3 mg/dl (0.6 – 1.2 mg/dl)</a:t>
            </a:r>
          </a:p>
          <a:p>
            <a:r>
              <a:rPr lang="en-US" sz="2800" b="1" dirty="0" smtClean="0"/>
              <a:t>UA: trace proteinuria</a:t>
            </a:r>
          </a:p>
          <a:p>
            <a:r>
              <a:rPr lang="en-US" sz="2800" b="1" dirty="0" smtClean="0"/>
              <a:t>Blood lead concentration: 70 mcg/dl</a:t>
            </a:r>
            <a:endParaRPr lang="en-US" sz="2800" b="1" dirty="0"/>
          </a:p>
        </p:txBody>
      </p:sp>
    </p:spTree>
    <p:extLst>
      <p:ext uri="{BB962C8B-B14F-4D97-AF65-F5344CB8AC3E}">
        <p14:creationId xmlns:p14="http://schemas.microsoft.com/office/powerpoint/2010/main" val="124703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These Patients Have in Common?</a:t>
            </a:r>
            <a:endParaRPr lang="en-US" dirty="0"/>
          </a:p>
        </p:txBody>
      </p:sp>
      <p:sp>
        <p:nvSpPr>
          <p:cNvPr id="5" name="Text Placeholder 4"/>
          <p:cNvSpPr>
            <a:spLocks noGrp="1"/>
          </p:cNvSpPr>
          <p:nvPr>
            <p:ph type="body" idx="1"/>
          </p:nvPr>
        </p:nvSpPr>
        <p:spPr/>
        <p:txBody>
          <a:bodyPr/>
          <a:lstStyle/>
          <a:p>
            <a:r>
              <a:rPr lang="en-US" b="1" dirty="0" smtClean="0"/>
              <a:t>7 year old boy</a:t>
            </a:r>
            <a:endParaRPr lang="en-US" b="1" dirty="0"/>
          </a:p>
        </p:txBody>
      </p:sp>
      <p:sp>
        <p:nvSpPr>
          <p:cNvPr id="6" name="Content Placeholder 5"/>
          <p:cNvSpPr>
            <a:spLocks noGrp="1"/>
          </p:cNvSpPr>
          <p:nvPr>
            <p:ph sz="half" idx="2"/>
          </p:nvPr>
        </p:nvSpPr>
        <p:spPr/>
        <p:txBody>
          <a:bodyPr>
            <a:normAutofit lnSpcReduction="10000"/>
          </a:bodyPr>
          <a:lstStyle/>
          <a:p>
            <a:r>
              <a:rPr lang="en-US" sz="2400" b="1" dirty="0" smtClean="0"/>
              <a:t>Decreased </a:t>
            </a:r>
            <a:r>
              <a:rPr lang="en-US" sz="2400" b="1" dirty="0"/>
              <a:t>appetite, intermittent abdominal pain + low weight</a:t>
            </a:r>
          </a:p>
          <a:p>
            <a:r>
              <a:rPr lang="en-US" sz="2400" b="1" dirty="0"/>
              <a:t>Decreased concentration</a:t>
            </a:r>
          </a:p>
          <a:p>
            <a:r>
              <a:rPr lang="en-US" sz="2400" b="1" dirty="0"/>
              <a:t>‘Iron deficiency anemia’</a:t>
            </a:r>
          </a:p>
          <a:p>
            <a:r>
              <a:rPr lang="en-US" sz="2400" b="1" dirty="0"/>
              <a:t>Lives in grandparents’ home</a:t>
            </a:r>
          </a:p>
          <a:p>
            <a:r>
              <a:rPr lang="en-US" sz="2400" b="1" dirty="0"/>
              <a:t>Home business: vehicle radiator repair</a:t>
            </a:r>
          </a:p>
          <a:p>
            <a:endParaRPr lang="en-US" dirty="0"/>
          </a:p>
        </p:txBody>
      </p:sp>
      <p:sp>
        <p:nvSpPr>
          <p:cNvPr id="7" name="Text Placeholder 6"/>
          <p:cNvSpPr>
            <a:spLocks noGrp="1"/>
          </p:cNvSpPr>
          <p:nvPr>
            <p:ph type="body" sz="quarter" idx="3"/>
          </p:nvPr>
        </p:nvSpPr>
        <p:spPr/>
        <p:txBody>
          <a:bodyPr/>
          <a:lstStyle/>
          <a:p>
            <a:r>
              <a:rPr lang="en-US" b="1" dirty="0" smtClean="0"/>
              <a:t>42 year old bridge worker</a:t>
            </a:r>
            <a:endParaRPr lang="en-US" b="1" dirty="0"/>
          </a:p>
        </p:txBody>
      </p:sp>
      <p:sp>
        <p:nvSpPr>
          <p:cNvPr id="8" name="Content Placeholder 7"/>
          <p:cNvSpPr>
            <a:spLocks noGrp="1"/>
          </p:cNvSpPr>
          <p:nvPr>
            <p:ph sz="quarter" idx="4"/>
          </p:nvPr>
        </p:nvSpPr>
        <p:spPr/>
        <p:txBody>
          <a:bodyPr/>
          <a:lstStyle/>
          <a:p>
            <a:r>
              <a:rPr lang="en-US" sz="2400" b="1" dirty="0" smtClean="0"/>
              <a:t>Fatigue</a:t>
            </a:r>
          </a:p>
          <a:p>
            <a:r>
              <a:rPr lang="en-US" sz="2400" b="1" dirty="0" smtClean="0"/>
              <a:t>Gout</a:t>
            </a:r>
          </a:p>
          <a:p>
            <a:r>
              <a:rPr lang="en-US" sz="2400" b="1" dirty="0" smtClean="0"/>
              <a:t>Abdominal pain</a:t>
            </a:r>
          </a:p>
          <a:p>
            <a:r>
              <a:rPr lang="en-US" sz="2400" b="1" dirty="0" smtClean="0"/>
              <a:t>Hypertension</a:t>
            </a:r>
          </a:p>
          <a:p>
            <a:r>
              <a:rPr lang="en-US" sz="2400" b="1" dirty="0" smtClean="0"/>
              <a:t>Mild creatinine elevation</a:t>
            </a:r>
          </a:p>
          <a:p>
            <a:r>
              <a:rPr lang="en-US" sz="2400" b="1" dirty="0" smtClean="0"/>
              <a:t>Proteinuria</a:t>
            </a:r>
          </a:p>
          <a:p>
            <a:r>
              <a:rPr lang="en-US" sz="2400" b="1" dirty="0" smtClean="0"/>
              <a:t>Mild anemia</a:t>
            </a:r>
          </a:p>
          <a:p>
            <a:endParaRPr lang="en-US" b="1" dirty="0"/>
          </a:p>
        </p:txBody>
      </p:sp>
    </p:spTree>
    <p:extLst>
      <p:ext uri="{BB962C8B-B14F-4D97-AF65-F5344CB8AC3E}">
        <p14:creationId xmlns:p14="http://schemas.microsoft.com/office/powerpoint/2010/main" val="231651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Case 1</a:t>
            </a:r>
            <a:endParaRPr lang="en-US" dirty="0"/>
          </a:p>
        </p:txBody>
      </p:sp>
      <p:sp>
        <p:nvSpPr>
          <p:cNvPr id="3" name="Content Placeholder 2"/>
          <p:cNvSpPr>
            <a:spLocks noGrp="1"/>
          </p:cNvSpPr>
          <p:nvPr>
            <p:ph idx="1"/>
          </p:nvPr>
        </p:nvSpPr>
        <p:spPr>
          <a:xfrm>
            <a:off x="646111" y="2052918"/>
            <a:ext cx="10923037" cy="4195481"/>
          </a:xfrm>
        </p:spPr>
        <p:txBody>
          <a:bodyPr>
            <a:noAutofit/>
          </a:bodyPr>
          <a:lstStyle/>
          <a:p>
            <a:r>
              <a:rPr lang="en-US" sz="2400" b="1" dirty="0" smtClean="0"/>
              <a:t>7 year old boy</a:t>
            </a:r>
          </a:p>
          <a:p>
            <a:r>
              <a:rPr lang="en-US" sz="2400" b="1" dirty="0" smtClean="0"/>
              <a:t>6 months of Impulsivity, difficulty concentrating</a:t>
            </a:r>
          </a:p>
          <a:p>
            <a:r>
              <a:rPr lang="en-US" sz="2400" b="1" dirty="0" smtClean="0"/>
              <a:t>Takes iron for anemia, diagnosed by his pediatrician 3 months ago</a:t>
            </a:r>
          </a:p>
          <a:p>
            <a:r>
              <a:rPr lang="en-US" sz="2400" b="1" dirty="0" smtClean="0"/>
              <a:t>Lives with mother in grandparents’ home</a:t>
            </a:r>
          </a:p>
          <a:p>
            <a:r>
              <a:rPr lang="en-US" sz="2400" b="1" dirty="0" smtClean="0"/>
              <a:t>Home business: automobile radiator repair shop</a:t>
            </a:r>
          </a:p>
          <a:p>
            <a:r>
              <a:rPr lang="en-US" sz="2400" b="1" dirty="0" smtClean="0"/>
              <a:t>Picky eater: complains of abdominal pain when he ‘doesn’t want to go to school’</a:t>
            </a:r>
          </a:p>
          <a:p>
            <a:r>
              <a:rPr lang="en-US" sz="2400" b="1" dirty="0" smtClean="0"/>
              <a:t>No compulsive eating of non-food items</a:t>
            </a:r>
          </a:p>
          <a:p>
            <a:r>
              <a:rPr lang="en-US" sz="2400" b="1" dirty="0" smtClean="0"/>
              <a:t>Family history: grandfather with chronic abdominal pain</a:t>
            </a:r>
            <a:endParaRPr lang="en-US" sz="2400" b="1" dirty="0"/>
          </a:p>
        </p:txBody>
      </p:sp>
    </p:spTree>
    <p:extLst>
      <p:ext uri="{BB962C8B-B14F-4D97-AF65-F5344CB8AC3E}">
        <p14:creationId xmlns:p14="http://schemas.microsoft.com/office/powerpoint/2010/main" val="42156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Any Treatment Necessary?</a:t>
            </a:r>
            <a:endParaRPr lang="en-US" dirty="0"/>
          </a:p>
        </p:txBody>
      </p:sp>
      <p:sp>
        <p:nvSpPr>
          <p:cNvPr id="4" name="Text Placeholder 3"/>
          <p:cNvSpPr>
            <a:spLocks noGrp="1"/>
          </p:cNvSpPr>
          <p:nvPr>
            <p:ph type="body" idx="1"/>
          </p:nvPr>
        </p:nvSpPr>
        <p:spPr>
          <a:xfrm>
            <a:off x="1103312" y="1552597"/>
            <a:ext cx="4396338" cy="576262"/>
          </a:xfrm>
        </p:spPr>
        <p:txBody>
          <a:bodyPr/>
          <a:lstStyle/>
          <a:p>
            <a:r>
              <a:rPr lang="en-US" b="1" dirty="0" smtClean="0"/>
              <a:t>7 year old boy</a:t>
            </a:r>
            <a:endParaRPr lang="en-US" b="1" dirty="0"/>
          </a:p>
        </p:txBody>
      </p:sp>
      <p:sp>
        <p:nvSpPr>
          <p:cNvPr id="5" name="Content Placeholder 4"/>
          <p:cNvSpPr>
            <a:spLocks noGrp="1"/>
          </p:cNvSpPr>
          <p:nvPr>
            <p:ph sz="half" idx="2"/>
          </p:nvPr>
        </p:nvSpPr>
        <p:spPr>
          <a:xfrm>
            <a:off x="1103311" y="2193131"/>
            <a:ext cx="4396339" cy="3741738"/>
          </a:xfrm>
        </p:spPr>
        <p:txBody>
          <a:bodyPr>
            <a:normAutofit/>
          </a:bodyPr>
          <a:lstStyle/>
          <a:p>
            <a:r>
              <a:rPr lang="en-US" sz="2800" b="1" dirty="0" smtClean="0"/>
              <a:t>Blood lead concentration: 120 mcg/dl</a:t>
            </a:r>
          </a:p>
          <a:p>
            <a:r>
              <a:rPr lang="en-US" sz="2800" b="1" dirty="0" smtClean="0"/>
              <a:t>Chelation threshold: 45 mcg/dl</a:t>
            </a:r>
          </a:p>
          <a:p>
            <a:r>
              <a:rPr lang="en-US" sz="2800" b="1" dirty="0" smtClean="0"/>
              <a:t>Tolerating PO</a:t>
            </a:r>
            <a:endParaRPr lang="en-US" sz="2800" b="1" dirty="0"/>
          </a:p>
        </p:txBody>
      </p:sp>
      <p:sp>
        <p:nvSpPr>
          <p:cNvPr id="6" name="Text Placeholder 5"/>
          <p:cNvSpPr>
            <a:spLocks noGrp="1"/>
          </p:cNvSpPr>
          <p:nvPr>
            <p:ph type="body" sz="quarter" idx="3"/>
          </p:nvPr>
        </p:nvSpPr>
        <p:spPr>
          <a:xfrm>
            <a:off x="5654495" y="1565117"/>
            <a:ext cx="4396339" cy="576262"/>
          </a:xfrm>
        </p:spPr>
        <p:txBody>
          <a:bodyPr/>
          <a:lstStyle/>
          <a:p>
            <a:r>
              <a:rPr lang="en-US" b="1" dirty="0" smtClean="0"/>
              <a:t>42 year old worker</a:t>
            </a:r>
            <a:endParaRPr lang="en-US" b="1" dirty="0"/>
          </a:p>
        </p:txBody>
      </p:sp>
      <p:sp>
        <p:nvSpPr>
          <p:cNvPr id="7" name="Content Placeholder 6"/>
          <p:cNvSpPr>
            <a:spLocks noGrp="1"/>
          </p:cNvSpPr>
          <p:nvPr>
            <p:ph sz="quarter" idx="4"/>
          </p:nvPr>
        </p:nvSpPr>
        <p:spPr>
          <a:xfrm>
            <a:off x="5654494" y="2193131"/>
            <a:ext cx="4396339" cy="3409122"/>
          </a:xfrm>
        </p:spPr>
        <p:txBody>
          <a:bodyPr>
            <a:noAutofit/>
          </a:bodyPr>
          <a:lstStyle/>
          <a:p>
            <a:r>
              <a:rPr lang="en-US" sz="2800" b="1" dirty="0" smtClean="0"/>
              <a:t>Blood lead concentration: 70 mcg/dl</a:t>
            </a:r>
          </a:p>
          <a:p>
            <a:r>
              <a:rPr lang="en-US" sz="2800" b="1" dirty="0" smtClean="0"/>
              <a:t>Chelation threshold: </a:t>
            </a:r>
          </a:p>
          <a:p>
            <a:pPr lvl="1"/>
            <a:r>
              <a:rPr lang="en-US" sz="2800" b="1" dirty="0" smtClean="0"/>
              <a:t>70 mcg/dl asymptomatic</a:t>
            </a:r>
          </a:p>
          <a:p>
            <a:pPr lvl="1"/>
            <a:r>
              <a:rPr lang="en-US" sz="2800" b="1" dirty="0" smtClean="0"/>
              <a:t>45 mcg/dl symptomatic</a:t>
            </a:r>
          </a:p>
          <a:p>
            <a:r>
              <a:rPr lang="en-US" sz="2800" b="1" dirty="0" smtClean="0"/>
              <a:t>Tolerating PO</a:t>
            </a:r>
            <a:endParaRPr lang="en-US" sz="2800" b="1" dirty="0"/>
          </a:p>
        </p:txBody>
      </p:sp>
    </p:spTree>
    <p:extLst>
      <p:ext uri="{BB962C8B-B14F-4D97-AF65-F5344CB8AC3E}">
        <p14:creationId xmlns:p14="http://schemas.microsoft.com/office/powerpoint/2010/main" val="2519831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400" dirty="0" smtClean="0">
                <a:solidFill>
                  <a:schemeClr val="tx1"/>
                </a:solidFill>
              </a:rPr>
              <a:t>DMSA </a:t>
            </a:r>
            <a:br>
              <a:rPr lang="en-US" sz="4400" dirty="0" smtClean="0">
                <a:solidFill>
                  <a:schemeClr val="tx1"/>
                </a:solidFill>
              </a:rPr>
            </a:br>
            <a:r>
              <a:rPr lang="en-US" sz="4400" dirty="0" smtClean="0">
                <a:solidFill>
                  <a:schemeClr val="tx1"/>
                </a:solidFill>
              </a:rPr>
              <a:t>2,3-dimercaptosuccinic </a:t>
            </a:r>
            <a:r>
              <a:rPr lang="en-US" sz="4400" dirty="0">
                <a:solidFill>
                  <a:schemeClr val="tx1"/>
                </a:solidFill>
              </a:rPr>
              <a:t>acid</a:t>
            </a:r>
            <a:endParaRPr lang="en-US" dirty="0"/>
          </a:p>
        </p:txBody>
      </p:sp>
      <p:sp>
        <p:nvSpPr>
          <p:cNvPr id="8" name="Content Placeholder 7"/>
          <p:cNvSpPr>
            <a:spLocks noGrp="1"/>
          </p:cNvSpPr>
          <p:nvPr>
            <p:ph idx="1"/>
          </p:nvPr>
        </p:nvSpPr>
        <p:spPr>
          <a:xfrm>
            <a:off x="1103312" y="2052918"/>
            <a:ext cx="7172783" cy="4195481"/>
          </a:xfrm>
        </p:spPr>
        <p:txBody>
          <a:bodyPr/>
          <a:lstStyle/>
          <a:p>
            <a:r>
              <a:rPr lang="en-US" sz="2400" b="1" dirty="0" err="1" smtClean="0"/>
              <a:t>Succimer</a:t>
            </a:r>
            <a:endParaRPr lang="en-US" sz="2400" b="1" dirty="0" smtClean="0"/>
          </a:p>
          <a:p>
            <a:r>
              <a:rPr lang="en-US" sz="2400" b="1" dirty="0" smtClean="0"/>
              <a:t>10 </a:t>
            </a:r>
            <a:r>
              <a:rPr lang="en-US" sz="2400" b="1" dirty="0"/>
              <a:t>mg/kg PO TID X 5 days</a:t>
            </a:r>
            <a:endParaRPr lang="en-US" sz="2400" dirty="0"/>
          </a:p>
          <a:p>
            <a:r>
              <a:rPr lang="en-US" sz="2400" b="1" dirty="0" smtClean="0"/>
              <a:t>10 </a:t>
            </a:r>
            <a:r>
              <a:rPr lang="en-US" sz="2400" b="1" dirty="0"/>
              <a:t>mg/kg PO BID X 14 d</a:t>
            </a:r>
            <a:endParaRPr lang="en-US" sz="2400" dirty="0"/>
          </a:p>
          <a:p>
            <a:r>
              <a:rPr lang="en-US" sz="2400" b="1" dirty="0" smtClean="0"/>
              <a:t>2 </a:t>
            </a:r>
            <a:r>
              <a:rPr lang="en-US" sz="2400" b="1" dirty="0"/>
              <a:t>week hiatus with vitamins and iron, calcium</a:t>
            </a:r>
            <a:endParaRPr lang="en-US" sz="2400" dirty="0"/>
          </a:p>
          <a:p>
            <a:r>
              <a:rPr lang="en-US" sz="2400" b="1" dirty="0" smtClean="0"/>
              <a:t>Repeat </a:t>
            </a:r>
            <a:r>
              <a:rPr lang="en-US" sz="2400" b="1" dirty="0"/>
              <a:t>19 day cycle until </a:t>
            </a:r>
            <a:r>
              <a:rPr lang="en-US" sz="2400" b="1" dirty="0" smtClean="0"/>
              <a:t>lead concentration </a:t>
            </a:r>
            <a:r>
              <a:rPr lang="en-US" sz="2400" b="1" dirty="0"/>
              <a:t>35-44 </a:t>
            </a:r>
            <a:r>
              <a:rPr lang="en-US" sz="2400" b="1" dirty="0" smtClean="0"/>
              <a:t>mcg/dl </a:t>
            </a:r>
            <a:endParaRPr lang="en-US" sz="2400" b="1" dirty="0"/>
          </a:p>
          <a:p>
            <a:r>
              <a:rPr lang="en-US" sz="2400" b="1" dirty="0" smtClean="0"/>
              <a:t>May </a:t>
            </a:r>
            <a:r>
              <a:rPr lang="en-US" sz="2400" b="1" dirty="0"/>
              <a:t>require 3-5 </a:t>
            </a:r>
            <a:r>
              <a:rPr lang="en-US" sz="2400" b="1" dirty="0" smtClean="0"/>
              <a:t>cycles</a:t>
            </a:r>
          </a:p>
          <a:p>
            <a:r>
              <a:rPr lang="en-US" sz="2400" b="1" dirty="0" smtClean="0"/>
              <a:t>Some </a:t>
            </a:r>
            <a:r>
              <a:rPr lang="en-US" sz="2400" b="1" dirty="0"/>
              <a:t>treat to level of 20 </a:t>
            </a:r>
            <a:r>
              <a:rPr lang="en-US" sz="2400" b="1" dirty="0" smtClean="0"/>
              <a:t>mcg/dl</a:t>
            </a:r>
            <a:endParaRPr lang="en-US" sz="2400" dirty="0" smtClean="0"/>
          </a:p>
          <a:p>
            <a:endParaRPr lang="en-US" dirty="0"/>
          </a:p>
        </p:txBody>
      </p:sp>
      <p:pic>
        <p:nvPicPr>
          <p:cNvPr id="4" name="Picture 3" descr="images.jpg"/>
          <p:cNvPicPr>
            <a:picLocks noChangeAspect="1"/>
          </p:cNvPicPr>
          <p:nvPr/>
        </p:nvPicPr>
        <p:blipFill>
          <a:blip r:embed="rId3"/>
          <a:stretch>
            <a:fillRect/>
          </a:stretch>
        </p:blipFill>
        <p:spPr>
          <a:xfrm>
            <a:off x="8276095" y="2828610"/>
            <a:ext cx="3336791" cy="2327994"/>
          </a:xfrm>
          <a:prstGeom prst="rect">
            <a:avLst/>
          </a:prstGeom>
        </p:spPr>
      </p:pic>
    </p:spTree>
    <p:extLst>
      <p:ext uri="{BB962C8B-B14F-4D97-AF65-F5344CB8AC3E}">
        <p14:creationId xmlns:p14="http://schemas.microsoft.com/office/powerpoint/2010/main" val="4214553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BAL</a:t>
            </a:r>
            <a:br>
              <a:rPr lang="en-US" dirty="0" smtClean="0"/>
            </a:br>
            <a:r>
              <a:rPr lang="en-US" dirty="0" err="1" smtClean="0"/>
              <a:t>Dimercaprol</a:t>
            </a:r>
            <a:r>
              <a:rPr lang="en-US" dirty="0" smtClean="0"/>
              <a:t/>
            </a:r>
            <a:br>
              <a:rPr lang="en-US" dirty="0" smtClean="0"/>
            </a:br>
            <a:r>
              <a:rPr lang="en-US" dirty="0" smtClean="0"/>
              <a:t>British Anti-Lewisite</a:t>
            </a:r>
            <a:br>
              <a:rPr lang="en-US" dirty="0" smtClean="0"/>
            </a:br>
            <a:endParaRPr lang="en-US" dirty="0"/>
          </a:p>
        </p:txBody>
      </p:sp>
      <p:sp>
        <p:nvSpPr>
          <p:cNvPr id="3" name="Content Placeholder 2"/>
          <p:cNvSpPr>
            <a:spLocks noGrp="1"/>
          </p:cNvSpPr>
          <p:nvPr>
            <p:ph idx="1"/>
          </p:nvPr>
        </p:nvSpPr>
        <p:spPr>
          <a:xfrm>
            <a:off x="1103312" y="2510725"/>
            <a:ext cx="8946541" cy="3737674"/>
          </a:xfrm>
        </p:spPr>
        <p:txBody>
          <a:bodyPr>
            <a:normAutofit/>
          </a:bodyPr>
          <a:lstStyle/>
          <a:p>
            <a:r>
              <a:rPr lang="en-US" b="1" dirty="0"/>
              <a:t>Severe toxicity </a:t>
            </a:r>
            <a:r>
              <a:rPr lang="en-US" b="1" dirty="0" smtClean="0"/>
              <a:t>- encephalopathy</a:t>
            </a:r>
            <a:endParaRPr lang="en-US" dirty="0"/>
          </a:p>
          <a:p>
            <a:r>
              <a:rPr lang="en-US" b="1" dirty="0" smtClean="0"/>
              <a:t>Deep </a:t>
            </a:r>
            <a:r>
              <a:rPr lang="en-US" b="1" dirty="0"/>
              <a:t>IM </a:t>
            </a:r>
            <a:r>
              <a:rPr lang="en-US" b="1" dirty="0" smtClean="0"/>
              <a:t>injection: 4mg/kg </a:t>
            </a:r>
            <a:r>
              <a:rPr lang="en-US" b="1" dirty="0"/>
              <a:t>IM Q 4h for 2-7 days </a:t>
            </a:r>
            <a:endParaRPr lang="en-US" b="1" dirty="0" smtClean="0"/>
          </a:p>
          <a:p>
            <a:r>
              <a:rPr lang="en-US" b="1" dirty="0" smtClean="0"/>
              <a:t>After </a:t>
            </a:r>
            <a:r>
              <a:rPr lang="en-US" b="1" dirty="0"/>
              <a:t>2nd dose of </a:t>
            </a:r>
            <a:r>
              <a:rPr lang="en-US" b="1" dirty="0" smtClean="0"/>
              <a:t>BAL, start </a:t>
            </a:r>
            <a:r>
              <a:rPr lang="en-US" b="1" dirty="0"/>
              <a:t>Calcium Disodium EDTA: 1-1.5g/m2/day IV infusion over 8-12 h daily for 5 days, then skip 2-4 days, and repeat course as needed - max 75 </a:t>
            </a:r>
            <a:r>
              <a:rPr lang="en-US" b="1" dirty="0" smtClean="0"/>
              <a:t>mg/kg/day</a:t>
            </a:r>
          </a:p>
          <a:p>
            <a:r>
              <a:rPr lang="en-US" b="1" dirty="0" smtClean="0"/>
              <a:t>Peanut oil: allergy</a:t>
            </a:r>
          </a:p>
          <a:p>
            <a:r>
              <a:rPr lang="en-US" b="1" dirty="0" smtClean="0"/>
              <a:t>Side </a:t>
            </a:r>
            <a:r>
              <a:rPr lang="en-US" b="1" dirty="0"/>
              <a:t>effects: </a:t>
            </a:r>
            <a:endParaRPr lang="en-US" b="1" dirty="0" smtClean="0"/>
          </a:p>
          <a:p>
            <a:pPr lvl="1"/>
            <a:r>
              <a:rPr lang="en-US" sz="2000" b="1" dirty="0" smtClean="0"/>
              <a:t>HTN, </a:t>
            </a:r>
            <a:r>
              <a:rPr lang="en-US" sz="2000" b="1" dirty="0"/>
              <a:t>fever, rash, conjunctivitis, lacrimation, </a:t>
            </a:r>
            <a:r>
              <a:rPr lang="en-US" sz="2000" b="1" dirty="0" err="1"/>
              <a:t>blepharospasm</a:t>
            </a:r>
            <a:endParaRPr lang="en-US" sz="2000" dirty="0"/>
          </a:p>
          <a:p>
            <a:r>
              <a:rPr lang="en-US" dirty="0"/>
              <a:t> </a:t>
            </a:r>
            <a:r>
              <a:rPr lang="en-US" b="1" dirty="0" smtClean="0"/>
              <a:t>As </a:t>
            </a:r>
            <a:r>
              <a:rPr lang="en-US" b="1" dirty="0"/>
              <a:t>soon as tolerating </a:t>
            </a:r>
            <a:r>
              <a:rPr lang="en-US" b="1" dirty="0" smtClean="0"/>
              <a:t>PO: </a:t>
            </a:r>
            <a:r>
              <a:rPr lang="en-US" b="1" dirty="0" err="1" smtClean="0"/>
              <a:t>succimer</a:t>
            </a:r>
            <a:endParaRPr lang="en-US" dirty="0"/>
          </a:p>
          <a:p>
            <a:endParaRPr lang="en-US" dirty="0"/>
          </a:p>
        </p:txBody>
      </p:sp>
    </p:spTree>
    <p:extLst>
      <p:ext uri="{BB962C8B-B14F-4D97-AF65-F5344CB8AC3E}">
        <p14:creationId xmlns:p14="http://schemas.microsoft.com/office/powerpoint/2010/main" val="1950499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Toxicity</a:t>
            </a:r>
            <a:endParaRPr lang="en-US" dirty="0"/>
          </a:p>
        </p:txBody>
      </p:sp>
      <p:sp>
        <p:nvSpPr>
          <p:cNvPr id="3" name="Content Placeholder 2"/>
          <p:cNvSpPr>
            <a:spLocks noGrp="1"/>
          </p:cNvSpPr>
          <p:nvPr>
            <p:ph idx="1"/>
          </p:nvPr>
        </p:nvSpPr>
        <p:spPr/>
        <p:txBody>
          <a:bodyPr>
            <a:noAutofit/>
          </a:bodyPr>
          <a:lstStyle/>
          <a:p>
            <a:r>
              <a:rPr lang="en-US" sz="2400" b="1" dirty="0" smtClean="0"/>
              <a:t>Naturally occurring element</a:t>
            </a:r>
          </a:p>
          <a:p>
            <a:r>
              <a:rPr lang="en-US" sz="2400" b="1" dirty="0" smtClean="0"/>
              <a:t>Inorganic lead: inhalation and ingestion</a:t>
            </a:r>
          </a:p>
          <a:p>
            <a:pPr lvl="1"/>
            <a:r>
              <a:rPr lang="en-US" sz="2400" b="1" dirty="0" smtClean="0"/>
              <a:t>Paint</a:t>
            </a:r>
          </a:p>
          <a:p>
            <a:pPr lvl="1"/>
            <a:r>
              <a:rPr lang="en-US" sz="2400" b="1" dirty="0" smtClean="0"/>
              <a:t>Food: lead containers</a:t>
            </a:r>
          </a:p>
          <a:p>
            <a:pPr lvl="1"/>
            <a:r>
              <a:rPr lang="en-US" sz="2400" b="1" dirty="0" smtClean="0"/>
              <a:t>Water: lead-soldered plumbing</a:t>
            </a:r>
          </a:p>
          <a:p>
            <a:pPr lvl="1"/>
            <a:r>
              <a:rPr lang="en-US" sz="2400" b="1" dirty="0" smtClean="0"/>
              <a:t>Medications: folk remedies</a:t>
            </a:r>
          </a:p>
          <a:p>
            <a:r>
              <a:rPr lang="en-US" sz="2400" b="1" dirty="0" smtClean="0"/>
              <a:t>Organic lead: found in gasoline as tetraethyl lead – inhalation and dermal</a:t>
            </a:r>
          </a:p>
          <a:p>
            <a:pPr lvl="1"/>
            <a:r>
              <a:rPr lang="en-US" sz="2400" b="1" dirty="0"/>
              <a:t>Auto exhaust: mostly soil contamination</a:t>
            </a:r>
          </a:p>
          <a:p>
            <a:pPr marL="457200" lvl="1" indent="0">
              <a:buNone/>
            </a:pPr>
            <a:endParaRPr lang="en-US" sz="2400" b="1" dirty="0"/>
          </a:p>
        </p:txBody>
      </p:sp>
    </p:spTree>
    <p:extLst>
      <p:ext uri="{BB962C8B-B14F-4D97-AF65-F5344CB8AC3E}">
        <p14:creationId xmlns:p14="http://schemas.microsoft.com/office/powerpoint/2010/main" val="3143415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at Risk</a:t>
            </a:r>
            <a:endParaRPr lang="en-US" dirty="0"/>
          </a:p>
        </p:txBody>
      </p:sp>
      <p:sp>
        <p:nvSpPr>
          <p:cNvPr id="4" name="Text Placeholder 3"/>
          <p:cNvSpPr>
            <a:spLocks noGrp="1"/>
          </p:cNvSpPr>
          <p:nvPr>
            <p:ph type="body" idx="1"/>
          </p:nvPr>
        </p:nvSpPr>
        <p:spPr/>
        <p:txBody>
          <a:bodyPr/>
          <a:lstStyle/>
          <a:p>
            <a:r>
              <a:rPr lang="en-US" b="1" dirty="0" smtClean="0"/>
              <a:t>Occupational</a:t>
            </a:r>
            <a:endParaRPr lang="en-US" b="1" dirty="0"/>
          </a:p>
        </p:txBody>
      </p:sp>
      <p:sp>
        <p:nvSpPr>
          <p:cNvPr id="5" name="Content Placeholder 4"/>
          <p:cNvSpPr>
            <a:spLocks noGrp="1"/>
          </p:cNvSpPr>
          <p:nvPr>
            <p:ph sz="half" idx="2"/>
          </p:nvPr>
        </p:nvSpPr>
        <p:spPr/>
        <p:txBody>
          <a:bodyPr>
            <a:normAutofit/>
          </a:bodyPr>
          <a:lstStyle/>
          <a:p>
            <a:r>
              <a:rPr lang="en-US" sz="2400" b="1" dirty="0" smtClean="0"/>
              <a:t>Plumbers</a:t>
            </a:r>
          </a:p>
          <a:p>
            <a:r>
              <a:rPr lang="en-US" sz="2400" b="1" dirty="0" smtClean="0"/>
              <a:t>Miners</a:t>
            </a:r>
          </a:p>
          <a:p>
            <a:r>
              <a:rPr lang="en-US" sz="2400" b="1" dirty="0" smtClean="0"/>
              <a:t>Auto repair</a:t>
            </a:r>
          </a:p>
          <a:p>
            <a:r>
              <a:rPr lang="en-US" sz="2400" b="1" dirty="0" smtClean="0"/>
              <a:t>Smelting &amp; refining</a:t>
            </a:r>
          </a:p>
          <a:p>
            <a:r>
              <a:rPr lang="en-US" sz="2400" b="1" dirty="0" smtClean="0"/>
              <a:t>Bridge reconstruction &amp; painting</a:t>
            </a:r>
          </a:p>
          <a:p>
            <a:r>
              <a:rPr lang="en-US" sz="2400" b="1" dirty="0" smtClean="0"/>
              <a:t>Firing Range personnel</a:t>
            </a:r>
            <a:endParaRPr lang="en-US" sz="2400" b="1" dirty="0"/>
          </a:p>
        </p:txBody>
      </p:sp>
      <p:sp>
        <p:nvSpPr>
          <p:cNvPr id="6" name="Text Placeholder 5"/>
          <p:cNvSpPr>
            <a:spLocks noGrp="1"/>
          </p:cNvSpPr>
          <p:nvPr>
            <p:ph type="body" sz="quarter" idx="3"/>
          </p:nvPr>
        </p:nvSpPr>
        <p:spPr/>
        <p:txBody>
          <a:bodyPr/>
          <a:lstStyle/>
          <a:p>
            <a:r>
              <a:rPr lang="en-US" b="1" dirty="0" smtClean="0"/>
              <a:t>Hobbies</a:t>
            </a:r>
            <a:endParaRPr lang="en-US" b="1" dirty="0"/>
          </a:p>
        </p:txBody>
      </p:sp>
      <p:sp>
        <p:nvSpPr>
          <p:cNvPr id="7" name="Content Placeholder 6"/>
          <p:cNvSpPr>
            <a:spLocks noGrp="1"/>
          </p:cNvSpPr>
          <p:nvPr>
            <p:ph sz="quarter" idx="4"/>
          </p:nvPr>
        </p:nvSpPr>
        <p:spPr/>
        <p:txBody>
          <a:bodyPr>
            <a:normAutofit/>
          </a:bodyPr>
          <a:lstStyle/>
          <a:p>
            <a:r>
              <a:rPr lang="en-US" sz="2400" b="1" dirty="0" smtClean="0"/>
              <a:t>Pottery glazes</a:t>
            </a:r>
          </a:p>
          <a:p>
            <a:r>
              <a:rPr lang="en-US" sz="2400" b="1" dirty="0" smtClean="0"/>
              <a:t>Target shooting</a:t>
            </a:r>
          </a:p>
          <a:p>
            <a:r>
              <a:rPr lang="en-US" sz="2400" b="1" dirty="0" smtClean="0"/>
              <a:t>Soldering</a:t>
            </a:r>
          </a:p>
          <a:p>
            <a:r>
              <a:rPr lang="en-US" sz="2400" b="1" dirty="0" smtClean="0"/>
              <a:t>Fishing sinkers</a:t>
            </a:r>
          </a:p>
          <a:p>
            <a:r>
              <a:rPr lang="en-US" sz="2400" b="1" dirty="0" smtClean="0"/>
              <a:t>Stained-glass makers</a:t>
            </a:r>
          </a:p>
          <a:p>
            <a:r>
              <a:rPr lang="en-US" sz="2400" b="1" dirty="0" smtClean="0"/>
              <a:t>Home remodeling</a:t>
            </a:r>
            <a:endParaRPr lang="en-US" sz="2400" b="1" dirty="0"/>
          </a:p>
        </p:txBody>
      </p:sp>
    </p:spTree>
    <p:extLst>
      <p:ext uri="{BB962C8B-B14F-4D97-AF65-F5344CB8AC3E}">
        <p14:creationId xmlns:p14="http://schemas.microsoft.com/office/powerpoint/2010/main" val="954910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lstStyle/>
          <a:p>
            <a:endParaRPr lang="en-US"/>
          </a:p>
        </p:txBody>
      </p:sp>
      <p:pic>
        <p:nvPicPr>
          <p:cNvPr id="9" name="Picture 8"/>
          <p:cNvPicPr>
            <a:picLocks noChangeAspect="1"/>
          </p:cNvPicPr>
          <p:nvPr/>
        </p:nvPicPr>
        <p:blipFill rotWithShape="1">
          <a:blip r:embed="rId2"/>
          <a:srcRect t="1" b="1114"/>
          <a:stretch/>
        </p:blipFill>
        <p:spPr>
          <a:xfrm>
            <a:off x="1144772" y="452718"/>
            <a:ext cx="8905081" cy="6025574"/>
          </a:xfrm>
          <a:prstGeom prst="rect">
            <a:avLst/>
          </a:prstGeom>
        </p:spPr>
      </p:pic>
    </p:spTree>
    <p:extLst>
      <p:ext uri="{BB962C8B-B14F-4D97-AF65-F5344CB8AC3E}">
        <p14:creationId xmlns:p14="http://schemas.microsoft.com/office/powerpoint/2010/main" val="626281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Pediatric Lead Exposure</a:t>
            </a:r>
            <a:endParaRPr lang="en-US" dirty="0"/>
          </a:p>
        </p:txBody>
      </p:sp>
      <p:sp>
        <p:nvSpPr>
          <p:cNvPr id="3" name="Content Placeholder 2"/>
          <p:cNvSpPr>
            <a:spLocks noGrp="1"/>
          </p:cNvSpPr>
          <p:nvPr>
            <p:ph idx="1"/>
          </p:nvPr>
        </p:nvSpPr>
        <p:spPr/>
        <p:txBody>
          <a:bodyPr/>
          <a:lstStyle/>
          <a:p>
            <a:r>
              <a:rPr lang="en-US" b="1" dirty="0"/>
              <a:t>Lead Curtain weight</a:t>
            </a:r>
          </a:p>
          <a:p>
            <a:r>
              <a:rPr lang="en-US" b="1" dirty="0"/>
              <a:t>Fishing sinkers</a:t>
            </a:r>
          </a:p>
          <a:p>
            <a:r>
              <a:rPr lang="en-US" b="1" dirty="0"/>
              <a:t>Lead bird shot</a:t>
            </a:r>
          </a:p>
          <a:p>
            <a:r>
              <a:rPr lang="en-US" b="1" dirty="0"/>
              <a:t>Leaded glass &amp; Crystal</a:t>
            </a:r>
          </a:p>
          <a:p>
            <a:r>
              <a:rPr lang="en-US" b="1" dirty="0"/>
              <a:t>Solder</a:t>
            </a:r>
          </a:p>
          <a:p>
            <a:r>
              <a:rPr lang="en-US" b="1" dirty="0"/>
              <a:t>Toy soldiers</a:t>
            </a:r>
          </a:p>
          <a:p>
            <a:r>
              <a:rPr lang="en-US" b="1" dirty="0"/>
              <a:t>Ceramic pottery</a:t>
            </a:r>
          </a:p>
          <a:p>
            <a:r>
              <a:rPr lang="en-US" b="1" dirty="0"/>
              <a:t>Pool cue chalk</a:t>
            </a:r>
          </a:p>
          <a:p>
            <a:endParaRPr lang="en-US" dirty="0"/>
          </a:p>
        </p:txBody>
      </p:sp>
      <p:pic>
        <p:nvPicPr>
          <p:cNvPr id="4" name="Picture 3"/>
          <p:cNvPicPr>
            <a:picLocks noChangeAspect="1"/>
          </p:cNvPicPr>
          <p:nvPr/>
        </p:nvPicPr>
        <p:blipFill>
          <a:blip r:embed="rId2"/>
          <a:stretch>
            <a:fillRect/>
          </a:stretch>
        </p:blipFill>
        <p:spPr>
          <a:xfrm>
            <a:off x="6061394" y="1611824"/>
            <a:ext cx="3206592" cy="4636575"/>
          </a:xfrm>
          <a:prstGeom prst="rect">
            <a:avLst/>
          </a:prstGeom>
        </p:spPr>
      </p:pic>
    </p:spTree>
    <p:extLst>
      <p:ext uri="{BB962C8B-B14F-4D97-AF65-F5344CB8AC3E}">
        <p14:creationId xmlns:p14="http://schemas.microsoft.com/office/powerpoint/2010/main" val="3329821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Our Patients</a:t>
            </a:r>
            <a:endParaRPr lang="en-US" dirty="0"/>
          </a:p>
        </p:txBody>
      </p:sp>
      <p:sp>
        <p:nvSpPr>
          <p:cNvPr id="3" name="Text Placeholder 2"/>
          <p:cNvSpPr>
            <a:spLocks noGrp="1"/>
          </p:cNvSpPr>
          <p:nvPr>
            <p:ph type="body" idx="1"/>
          </p:nvPr>
        </p:nvSpPr>
        <p:spPr/>
        <p:txBody>
          <a:bodyPr/>
          <a:lstStyle/>
          <a:p>
            <a:r>
              <a:rPr lang="en-US" b="1" dirty="0" smtClean="0"/>
              <a:t>7 year old male</a:t>
            </a:r>
            <a:endParaRPr lang="en-US" b="1" dirty="0"/>
          </a:p>
        </p:txBody>
      </p:sp>
      <p:sp>
        <p:nvSpPr>
          <p:cNvPr id="4" name="Content Placeholder 3"/>
          <p:cNvSpPr>
            <a:spLocks noGrp="1"/>
          </p:cNvSpPr>
          <p:nvPr>
            <p:ph sz="half" idx="2"/>
          </p:nvPr>
        </p:nvSpPr>
        <p:spPr/>
        <p:txBody>
          <a:bodyPr>
            <a:normAutofit/>
          </a:bodyPr>
          <a:lstStyle/>
          <a:p>
            <a:r>
              <a:rPr lang="en-US" sz="2800" b="1" dirty="0" smtClean="0"/>
              <a:t>Old home</a:t>
            </a:r>
          </a:p>
          <a:p>
            <a:r>
              <a:rPr lang="en-US" sz="2800" b="1" dirty="0" smtClean="0"/>
              <a:t>Automobile radiator repair</a:t>
            </a:r>
            <a:endParaRPr lang="en-US" sz="2800" b="1" dirty="0"/>
          </a:p>
        </p:txBody>
      </p:sp>
      <p:sp>
        <p:nvSpPr>
          <p:cNvPr id="5" name="Text Placeholder 4"/>
          <p:cNvSpPr>
            <a:spLocks noGrp="1"/>
          </p:cNvSpPr>
          <p:nvPr>
            <p:ph type="body" sz="quarter" idx="3"/>
          </p:nvPr>
        </p:nvSpPr>
        <p:spPr/>
        <p:txBody>
          <a:bodyPr/>
          <a:lstStyle/>
          <a:p>
            <a:r>
              <a:rPr lang="en-US" b="1" dirty="0" smtClean="0"/>
              <a:t>42 year old bridge worker</a:t>
            </a:r>
            <a:endParaRPr lang="en-US" b="1" dirty="0"/>
          </a:p>
        </p:txBody>
      </p:sp>
      <p:sp>
        <p:nvSpPr>
          <p:cNvPr id="6" name="Content Placeholder 5"/>
          <p:cNvSpPr>
            <a:spLocks noGrp="1"/>
          </p:cNvSpPr>
          <p:nvPr>
            <p:ph sz="quarter" idx="4"/>
          </p:nvPr>
        </p:nvSpPr>
        <p:spPr/>
        <p:txBody>
          <a:bodyPr/>
          <a:lstStyle/>
          <a:p>
            <a:r>
              <a:rPr lang="en-US" sz="2800" b="1" dirty="0" smtClean="0"/>
              <a:t>Paint chips – scraping, sandblasting</a:t>
            </a:r>
          </a:p>
          <a:p>
            <a:r>
              <a:rPr lang="en-US" sz="2800" b="1" dirty="0" smtClean="0"/>
              <a:t>Meals on work site</a:t>
            </a:r>
          </a:p>
          <a:p>
            <a:r>
              <a:rPr lang="en-US" sz="2800" b="1" dirty="0" smtClean="0"/>
              <a:t>Smoking</a:t>
            </a:r>
          </a:p>
          <a:p>
            <a:endParaRPr lang="en-US" dirty="0"/>
          </a:p>
        </p:txBody>
      </p:sp>
    </p:spTree>
    <p:extLst>
      <p:ext uri="{BB962C8B-B14F-4D97-AF65-F5344CB8AC3E}">
        <p14:creationId xmlns:p14="http://schemas.microsoft.com/office/powerpoint/2010/main" val="2804380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Pathophysiology of Lead Poisoning</a:t>
            </a:r>
            <a:endParaRPr lang="en-US" dirty="0"/>
          </a:p>
        </p:txBody>
      </p:sp>
      <p:pic>
        <p:nvPicPr>
          <p:cNvPr id="9" name="Content Placeholder 8"/>
          <p:cNvPicPr>
            <a:picLocks noGrp="1" noChangeAspect="1"/>
          </p:cNvPicPr>
          <p:nvPr>
            <p:ph idx="1"/>
          </p:nvPr>
        </p:nvPicPr>
        <p:blipFill>
          <a:blip r:embed="rId3"/>
          <a:stretch>
            <a:fillRect/>
          </a:stretch>
        </p:blipFill>
        <p:spPr>
          <a:xfrm>
            <a:off x="1324565" y="1549831"/>
            <a:ext cx="8504645" cy="4698569"/>
          </a:xfrm>
          <a:prstGeom prst="rect">
            <a:avLst/>
          </a:prstGeom>
        </p:spPr>
      </p:pic>
    </p:spTree>
    <p:extLst>
      <p:ext uri="{BB962C8B-B14F-4D97-AF65-F5344CB8AC3E}">
        <p14:creationId xmlns:p14="http://schemas.microsoft.com/office/powerpoint/2010/main" val="2310661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Why Did the Child have Rebound Phenomenon?</a:t>
            </a:r>
            <a:endParaRPr lang="en-US" dirty="0"/>
          </a:p>
        </p:txBody>
      </p:sp>
      <p:pic>
        <p:nvPicPr>
          <p:cNvPr id="4" name="Content Placeholder 3"/>
          <p:cNvPicPr>
            <a:picLocks noGrp="1" noChangeAspect="1"/>
          </p:cNvPicPr>
          <p:nvPr>
            <p:ph idx="1"/>
          </p:nvPr>
        </p:nvPicPr>
        <p:blipFill rotWithShape="1">
          <a:blip r:embed="rId3"/>
          <a:srcRect b="9210"/>
          <a:stretch/>
        </p:blipFill>
        <p:spPr>
          <a:xfrm>
            <a:off x="1287916" y="2014779"/>
            <a:ext cx="8121112" cy="4525505"/>
          </a:xfrm>
          <a:prstGeom prst="rect">
            <a:avLst/>
          </a:prstGeom>
        </p:spPr>
      </p:pic>
    </p:spTree>
    <p:extLst>
      <p:ext uri="{BB962C8B-B14F-4D97-AF65-F5344CB8AC3E}">
        <p14:creationId xmlns:p14="http://schemas.microsoft.com/office/powerpoint/2010/main" val="4172543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a:t>
            </a:r>
            <a:endParaRPr lang="en-US" dirty="0"/>
          </a:p>
        </p:txBody>
      </p:sp>
      <p:sp>
        <p:nvSpPr>
          <p:cNvPr id="3" name="Content Placeholder 2"/>
          <p:cNvSpPr>
            <a:spLocks noGrp="1"/>
          </p:cNvSpPr>
          <p:nvPr>
            <p:ph idx="1"/>
          </p:nvPr>
        </p:nvSpPr>
        <p:spPr>
          <a:xfrm>
            <a:off x="1103312" y="2052918"/>
            <a:ext cx="5967189" cy="4195481"/>
          </a:xfrm>
        </p:spPr>
        <p:txBody>
          <a:bodyPr>
            <a:normAutofit/>
          </a:bodyPr>
          <a:lstStyle/>
          <a:p>
            <a:r>
              <a:rPr lang="en-US" sz="2800" b="1" dirty="0" smtClean="0"/>
              <a:t>Thin, small child</a:t>
            </a:r>
          </a:p>
          <a:p>
            <a:r>
              <a:rPr lang="en-US" sz="2800" b="1" dirty="0" smtClean="0"/>
              <a:t>Active in the room – short attention span</a:t>
            </a:r>
          </a:p>
          <a:p>
            <a:r>
              <a:rPr lang="en-US" sz="2800" b="1" dirty="0" smtClean="0"/>
              <a:t>10% for height and weight</a:t>
            </a:r>
            <a:endParaRPr lang="en-US" sz="2800" b="1" dirty="0"/>
          </a:p>
        </p:txBody>
      </p:sp>
      <p:pic>
        <p:nvPicPr>
          <p:cNvPr id="4" name="Content Placeholder 6" descr="Burton's Lead Line.jpeg"/>
          <p:cNvPicPr>
            <a:picLocks noChangeAspect="1"/>
          </p:cNvPicPr>
          <p:nvPr/>
        </p:nvPicPr>
        <p:blipFill>
          <a:blip r:embed="rId2"/>
          <a:srcRect t="-19372" b="-19372"/>
          <a:stretch>
            <a:fillRect/>
          </a:stretch>
        </p:blipFill>
        <p:spPr>
          <a:xfrm>
            <a:off x="7070501" y="966055"/>
            <a:ext cx="4501167" cy="5044351"/>
          </a:xfrm>
          <a:prstGeom prst="rect">
            <a:avLst/>
          </a:prstGeom>
        </p:spPr>
      </p:pic>
    </p:spTree>
    <p:extLst>
      <p:ext uri="{BB962C8B-B14F-4D97-AF65-F5344CB8AC3E}">
        <p14:creationId xmlns:p14="http://schemas.microsoft.com/office/powerpoint/2010/main" val="3564276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Neurologic Effects</a:t>
            </a:r>
            <a:endParaRPr lang="en-US" dirty="0"/>
          </a:p>
        </p:txBody>
      </p:sp>
      <p:sp>
        <p:nvSpPr>
          <p:cNvPr id="3" name="Content Placeholder 2"/>
          <p:cNvSpPr>
            <a:spLocks noGrp="1"/>
          </p:cNvSpPr>
          <p:nvPr>
            <p:ph idx="1"/>
          </p:nvPr>
        </p:nvSpPr>
        <p:spPr>
          <a:xfrm>
            <a:off x="298174" y="1510748"/>
            <a:ext cx="8303385" cy="5108713"/>
          </a:xfrm>
        </p:spPr>
        <p:txBody>
          <a:bodyPr>
            <a:noAutofit/>
          </a:bodyPr>
          <a:lstStyle/>
          <a:p>
            <a:r>
              <a:rPr lang="en-US" b="1" dirty="0" smtClean="0"/>
              <a:t>Nervous system: most sensitive target for lead poisoning</a:t>
            </a:r>
          </a:p>
          <a:p>
            <a:r>
              <a:rPr lang="en-US" b="1" dirty="0" smtClean="0"/>
              <a:t>Cognitive deficits and lower IQ scores</a:t>
            </a:r>
          </a:p>
          <a:p>
            <a:r>
              <a:rPr lang="en-US" b="1" dirty="0" smtClean="0"/>
              <a:t>Delayed speech development &amp; language processing</a:t>
            </a:r>
          </a:p>
          <a:p>
            <a:r>
              <a:rPr lang="en-US" b="1" dirty="0" smtClean="0"/>
              <a:t>Decreased fine motor skills and reaction time</a:t>
            </a:r>
          </a:p>
          <a:p>
            <a:r>
              <a:rPr lang="en-US" b="1" dirty="0" smtClean="0"/>
              <a:t>Decreased hearing acuity</a:t>
            </a:r>
          </a:p>
          <a:p>
            <a:r>
              <a:rPr lang="en-US" b="1" dirty="0" smtClean="0"/>
              <a:t>Fatigue</a:t>
            </a:r>
          </a:p>
          <a:p>
            <a:r>
              <a:rPr lang="en-US" b="1" dirty="0" smtClean="0"/>
              <a:t>Peripheral neuropathy: slowed nerve conduction velocity</a:t>
            </a:r>
          </a:p>
          <a:p>
            <a:pPr lvl="1"/>
            <a:r>
              <a:rPr lang="en-US" sz="2000" b="1" dirty="0" smtClean="0"/>
              <a:t>Anterior horn cell disease with peripheral dying back of neurons</a:t>
            </a:r>
          </a:p>
          <a:p>
            <a:pPr lvl="1"/>
            <a:r>
              <a:rPr lang="en-US" sz="2000" b="1" dirty="0" smtClean="0"/>
              <a:t>Wrist drop: late sign of lead poisoning</a:t>
            </a:r>
            <a:endParaRPr lang="en-US" sz="2000" b="1" dirty="0"/>
          </a:p>
        </p:txBody>
      </p:sp>
      <p:pic>
        <p:nvPicPr>
          <p:cNvPr id="4" name="Picture 3"/>
          <p:cNvPicPr>
            <a:picLocks noChangeAspect="1"/>
          </p:cNvPicPr>
          <p:nvPr/>
        </p:nvPicPr>
        <p:blipFill>
          <a:blip r:embed="rId3"/>
          <a:stretch>
            <a:fillRect/>
          </a:stretch>
        </p:blipFill>
        <p:spPr>
          <a:xfrm>
            <a:off x="8601559" y="2698077"/>
            <a:ext cx="3177861" cy="2106398"/>
          </a:xfrm>
          <a:prstGeom prst="rect">
            <a:avLst/>
          </a:prstGeom>
        </p:spPr>
      </p:pic>
    </p:spTree>
    <p:extLst>
      <p:ext uri="{BB962C8B-B14F-4D97-AF65-F5344CB8AC3E}">
        <p14:creationId xmlns:p14="http://schemas.microsoft.com/office/powerpoint/2010/main" val="906420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Hematologic Effects</a:t>
            </a:r>
            <a:endParaRPr lang="en-US" dirty="0"/>
          </a:p>
        </p:txBody>
      </p:sp>
      <p:sp>
        <p:nvSpPr>
          <p:cNvPr id="3" name="Content Placeholder 2"/>
          <p:cNvSpPr>
            <a:spLocks noGrp="1"/>
          </p:cNvSpPr>
          <p:nvPr>
            <p:ph idx="1"/>
          </p:nvPr>
        </p:nvSpPr>
        <p:spPr/>
        <p:txBody>
          <a:bodyPr>
            <a:normAutofit/>
          </a:bodyPr>
          <a:lstStyle/>
          <a:p>
            <a:r>
              <a:rPr lang="en-US" sz="2800" b="1" dirty="0" smtClean="0"/>
              <a:t>Interferes with hemoglobin synthesis via enzyme inhibition</a:t>
            </a:r>
          </a:p>
          <a:p>
            <a:r>
              <a:rPr lang="en-US" sz="2800" b="1" dirty="0" smtClean="0"/>
              <a:t>Anemia</a:t>
            </a:r>
          </a:p>
          <a:p>
            <a:pPr lvl="1"/>
            <a:r>
              <a:rPr lang="en-US" sz="2800" b="1" dirty="0" smtClean="0"/>
              <a:t>Acute toxicity: hemolytic anemia</a:t>
            </a:r>
          </a:p>
          <a:p>
            <a:pPr lvl="1"/>
            <a:r>
              <a:rPr lang="en-US" sz="2800" b="1" dirty="0" smtClean="0"/>
              <a:t>Chronic toxicity: </a:t>
            </a:r>
          </a:p>
          <a:p>
            <a:pPr lvl="2"/>
            <a:r>
              <a:rPr lang="en-US" sz="2800" b="1" dirty="0" smtClean="0"/>
              <a:t>Decreased erythropoiesis</a:t>
            </a:r>
          </a:p>
          <a:p>
            <a:pPr lvl="2"/>
            <a:r>
              <a:rPr lang="en-US" sz="2800" b="1" dirty="0" smtClean="0"/>
              <a:t>Decreased RBC survival</a:t>
            </a:r>
            <a:endParaRPr lang="en-US" sz="2800" b="1" dirty="0"/>
          </a:p>
        </p:txBody>
      </p:sp>
    </p:spTree>
    <p:extLst>
      <p:ext uri="{BB962C8B-B14F-4D97-AF65-F5344CB8AC3E}">
        <p14:creationId xmlns:p14="http://schemas.microsoft.com/office/powerpoint/2010/main" val="3256492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Endocrine Effects</a:t>
            </a:r>
            <a:endParaRPr lang="en-US" dirty="0"/>
          </a:p>
        </p:txBody>
      </p:sp>
      <p:sp>
        <p:nvSpPr>
          <p:cNvPr id="3" name="Content Placeholder 2"/>
          <p:cNvSpPr>
            <a:spLocks noGrp="1"/>
          </p:cNvSpPr>
          <p:nvPr>
            <p:ph idx="1"/>
          </p:nvPr>
        </p:nvSpPr>
        <p:spPr>
          <a:xfrm>
            <a:off x="138809" y="2052918"/>
            <a:ext cx="7284877" cy="4195481"/>
          </a:xfrm>
        </p:spPr>
        <p:txBody>
          <a:bodyPr>
            <a:normAutofit/>
          </a:bodyPr>
          <a:lstStyle/>
          <a:p>
            <a:r>
              <a:rPr lang="en-US" sz="2400" b="1" dirty="0" smtClean="0"/>
              <a:t>Decreases blood concentrations of Vitamin D</a:t>
            </a:r>
          </a:p>
          <a:p>
            <a:r>
              <a:rPr lang="en-US" sz="2400" b="1" dirty="0" smtClean="0"/>
              <a:t>Results in impaired calcium homeostasis</a:t>
            </a:r>
          </a:p>
          <a:p>
            <a:pPr lvl="1"/>
            <a:r>
              <a:rPr lang="en-US" sz="2400" b="1" dirty="0" smtClean="0"/>
              <a:t>Decreased stature</a:t>
            </a:r>
          </a:p>
          <a:p>
            <a:r>
              <a:rPr lang="en-US" sz="2400" b="1" dirty="0" smtClean="0"/>
              <a:t>Impaired tooth and bone development</a:t>
            </a:r>
            <a:endParaRPr lang="en-US" sz="2400" b="1" dirty="0"/>
          </a:p>
        </p:txBody>
      </p:sp>
      <p:pic>
        <p:nvPicPr>
          <p:cNvPr id="4" name="Picture 3"/>
          <p:cNvPicPr>
            <a:picLocks noChangeAspect="1"/>
          </p:cNvPicPr>
          <p:nvPr/>
        </p:nvPicPr>
        <p:blipFill>
          <a:blip r:embed="rId3"/>
          <a:stretch>
            <a:fillRect/>
          </a:stretch>
        </p:blipFill>
        <p:spPr>
          <a:xfrm>
            <a:off x="7452422" y="3849725"/>
            <a:ext cx="4352925" cy="2571750"/>
          </a:xfrm>
          <a:prstGeom prst="rect">
            <a:avLst/>
          </a:prstGeom>
        </p:spPr>
      </p:pic>
      <p:pic>
        <p:nvPicPr>
          <p:cNvPr id="5" name="Picture 4"/>
          <p:cNvPicPr>
            <a:picLocks noChangeAspect="1"/>
          </p:cNvPicPr>
          <p:nvPr/>
        </p:nvPicPr>
        <p:blipFill>
          <a:blip r:embed="rId4"/>
          <a:stretch>
            <a:fillRect/>
          </a:stretch>
        </p:blipFill>
        <p:spPr>
          <a:xfrm>
            <a:off x="7423686" y="625443"/>
            <a:ext cx="4381661" cy="2854950"/>
          </a:xfrm>
          <a:prstGeom prst="rect">
            <a:avLst/>
          </a:prstGeom>
        </p:spPr>
      </p:pic>
      <p:sp>
        <p:nvSpPr>
          <p:cNvPr id="6" name="TextBox 5"/>
          <p:cNvSpPr txBox="1"/>
          <p:nvPr/>
        </p:nvSpPr>
        <p:spPr>
          <a:xfrm>
            <a:off x="7563173" y="3480393"/>
            <a:ext cx="4014061" cy="369332"/>
          </a:xfrm>
          <a:prstGeom prst="rect">
            <a:avLst/>
          </a:prstGeom>
          <a:noFill/>
        </p:spPr>
        <p:txBody>
          <a:bodyPr wrap="square" rtlCol="0">
            <a:spAutoFit/>
          </a:bodyPr>
          <a:lstStyle/>
          <a:p>
            <a:pPr algn="ctr"/>
            <a:r>
              <a:rPr lang="en-US" dirty="0" smtClean="0"/>
              <a:t>www.atsdr.cdc.gov</a:t>
            </a:r>
            <a:endParaRPr lang="en-US" dirty="0"/>
          </a:p>
        </p:txBody>
      </p:sp>
    </p:spTree>
    <p:extLst>
      <p:ext uri="{BB962C8B-B14F-4D97-AF65-F5344CB8AC3E}">
        <p14:creationId xmlns:p14="http://schemas.microsoft.com/office/powerpoint/2010/main" val="3463504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Renal Effects</a:t>
            </a:r>
            <a:endParaRPr lang="en-US" dirty="0"/>
          </a:p>
        </p:txBody>
      </p:sp>
      <p:sp>
        <p:nvSpPr>
          <p:cNvPr id="3" name="Content Placeholder 2"/>
          <p:cNvSpPr>
            <a:spLocks noGrp="1"/>
          </p:cNvSpPr>
          <p:nvPr>
            <p:ph idx="1"/>
          </p:nvPr>
        </p:nvSpPr>
        <p:spPr>
          <a:xfrm>
            <a:off x="1103313" y="2052918"/>
            <a:ext cx="6010410" cy="4195481"/>
          </a:xfrm>
        </p:spPr>
        <p:txBody>
          <a:bodyPr>
            <a:normAutofit/>
          </a:bodyPr>
          <a:lstStyle/>
          <a:p>
            <a:r>
              <a:rPr lang="en-US" sz="2800" b="1" dirty="0" smtClean="0"/>
              <a:t>Impairment of proximal tubular function = lead-induced chronic renal insufficiency</a:t>
            </a:r>
          </a:p>
          <a:p>
            <a:r>
              <a:rPr lang="en-US" sz="2800" b="1" dirty="0" smtClean="0"/>
              <a:t>Aminoaciduria</a:t>
            </a:r>
          </a:p>
          <a:p>
            <a:r>
              <a:rPr lang="en-US" sz="2800" b="1" dirty="0" smtClean="0"/>
              <a:t>Glycosuria</a:t>
            </a:r>
          </a:p>
          <a:p>
            <a:r>
              <a:rPr lang="en-US" sz="2800" b="1" dirty="0" err="1" smtClean="0"/>
              <a:t>Hyperphosphaturia</a:t>
            </a:r>
            <a:endParaRPr lang="en-US" sz="2800" b="1" dirty="0" smtClean="0"/>
          </a:p>
          <a:p>
            <a:r>
              <a:rPr lang="en-US" sz="2800" b="1" dirty="0" smtClean="0"/>
              <a:t>HTN via renal mechanisms</a:t>
            </a:r>
          </a:p>
          <a:p>
            <a:r>
              <a:rPr lang="en-US" sz="2800" b="1" dirty="0" smtClean="0"/>
              <a:t>Gout: hyperuricemia</a:t>
            </a:r>
            <a:endParaRPr lang="en-US" sz="2800" b="1" dirty="0"/>
          </a:p>
        </p:txBody>
      </p:sp>
      <p:pic>
        <p:nvPicPr>
          <p:cNvPr id="4" name="Picture 3"/>
          <p:cNvPicPr>
            <a:picLocks noChangeAspect="1"/>
          </p:cNvPicPr>
          <p:nvPr/>
        </p:nvPicPr>
        <p:blipFill>
          <a:blip r:embed="rId2"/>
          <a:stretch>
            <a:fillRect/>
          </a:stretch>
        </p:blipFill>
        <p:spPr>
          <a:xfrm>
            <a:off x="7610005" y="2331055"/>
            <a:ext cx="3639205" cy="3639205"/>
          </a:xfrm>
          <a:prstGeom prst="rect">
            <a:avLst/>
          </a:prstGeom>
        </p:spPr>
      </p:pic>
    </p:spTree>
    <p:extLst>
      <p:ext uri="{BB962C8B-B14F-4D97-AF65-F5344CB8AC3E}">
        <p14:creationId xmlns:p14="http://schemas.microsoft.com/office/powerpoint/2010/main" val="1661179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Reproductive Effects</a:t>
            </a:r>
            <a:endParaRPr lang="en-US" dirty="0"/>
          </a:p>
        </p:txBody>
      </p:sp>
      <p:sp>
        <p:nvSpPr>
          <p:cNvPr id="3" name="Content Placeholder 2"/>
          <p:cNvSpPr>
            <a:spLocks noGrp="1"/>
          </p:cNvSpPr>
          <p:nvPr>
            <p:ph idx="1"/>
          </p:nvPr>
        </p:nvSpPr>
        <p:spPr/>
        <p:txBody>
          <a:bodyPr>
            <a:normAutofit/>
          </a:bodyPr>
          <a:lstStyle/>
          <a:p>
            <a:r>
              <a:rPr lang="en-US" sz="2800" b="1" dirty="0" smtClean="0"/>
              <a:t>Prenatal exposure: low birth weight and prematurity</a:t>
            </a:r>
          </a:p>
          <a:p>
            <a:pPr lvl="1"/>
            <a:r>
              <a:rPr lang="en-US" sz="2800" b="1" dirty="0" smtClean="0"/>
              <a:t>Placenta provides no barrier: fetal lead = maternal lead</a:t>
            </a:r>
          </a:p>
          <a:p>
            <a:r>
              <a:rPr lang="en-US" sz="2800" b="1" dirty="0" smtClean="0"/>
              <a:t>Possible association with reduced sperm counts and motility</a:t>
            </a:r>
            <a:endParaRPr lang="en-US" sz="2800" b="1" dirty="0"/>
          </a:p>
        </p:txBody>
      </p:sp>
    </p:spTree>
    <p:extLst>
      <p:ext uri="{BB962C8B-B14F-4D97-AF65-F5344CB8AC3E}">
        <p14:creationId xmlns:p14="http://schemas.microsoft.com/office/powerpoint/2010/main" val="2219866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Content Placeholder 3" descr="http://oecotextiles.files.wordpress.com/2009/12/blood-lead.jpg"/>
          <p:cNvPicPr>
            <a:picLocks noGrp="1"/>
          </p:cNvPicPr>
          <p:nvPr>
            <p:ph idx="1"/>
          </p:nvPr>
        </p:nvPicPr>
        <p:blipFill>
          <a:blip r:embed="rId2" cstate="print"/>
          <a:srcRect/>
          <a:stretch>
            <a:fillRect/>
          </a:stretch>
        </p:blipFill>
        <p:spPr bwMode="auto">
          <a:xfrm>
            <a:off x="2401455" y="243641"/>
            <a:ext cx="4271818" cy="6234949"/>
          </a:xfrm>
          <a:prstGeom prst="rect">
            <a:avLst/>
          </a:prstGeom>
          <a:noFill/>
          <a:ln w="9525">
            <a:noFill/>
            <a:miter lim="800000"/>
            <a:headEnd/>
            <a:tailEnd/>
          </a:ln>
        </p:spPr>
      </p:pic>
    </p:spTree>
    <p:extLst>
      <p:ext uri="{BB962C8B-B14F-4D97-AF65-F5344CB8AC3E}">
        <p14:creationId xmlns:p14="http://schemas.microsoft.com/office/powerpoint/2010/main" val="796720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&amp; Regulations</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smtClean="0"/>
              <a:t>OSHA Recommendations:</a:t>
            </a:r>
          </a:p>
          <a:p>
            <a:r>
              <a:rPr lang="en-US" sz="3200" b="1" dirty="0" smtClean="0"/>
              <a:t>BLL &gt; 19 </a:t>
            </a:r>
            <a:r>
              <a:rPr lang="en-US" sz="3200" b="1" dirty="0" err="1" smtClean="0"/>
              <a:t>ug</a:t>
            </a:r>
            <a:r>
              <a:rPr lang="en-US" sz="3200" b="1" dirty="0" smtClean="0"/>
              <a:t>/</a:t>
            </a:r>
            <a:r>
              <a:rPr lang="en-US" sz="3200" b="1" dirty="0" err="1" smtClean="0"/>
              <a:t>dL</a:t>
            </a:r>
            <a:r>
              <a:rPr lang="en-US" sz="3200" b="1" dirty="0" smtClean="0"/>
              <a:t> – monthly BLL</a:t>
            </a:r>
          </a:p>
          <a:p>
            <a:r>
              <a:rPr lang="en-US" sz="3200" b="1" dirty="0" smtClean="0"/>
              <a:t>BLL &lt; 40 </a:t>
            </a:r>
            <a:r>
              <a:rPr lang="en-US" sz="3200" b="1" dirty="0" err="1" smtClean="0"/>
              <a:t>ug</a:t>
            </a:r>
            <a:r>
              <a:rPr lang="en-US" sz="3200" b="1" dirty="0" smtClean="0"/>
              <a:t>/</a:t>
            </a:r>
            <a:r>
              <a:rPr lang="en-US" sz="3200" b="1" dirty="0" err="1" smtClean="0"/>
              <a:t>dL</a:t>
            </a:r>
            <a:r>
              <a:rPr lang="en-US" sz="3200" b="1" dirty="0" smtClean="0"/>
              <a:t> – Reinstate worker</a:t>
            </a:r>
          </a:p>
          <a:p>
            <a:r>
              <a:rPr lang="en-US" sz="3200" b="1" dirty="0" smtClean="0"/>
              <a:t>BLL &gt; 40 </a:t>
            </a:r>
            <a:r>
              <a:rPr lang="en-US" sz="3200" b="1" dirty="0" err="1" smtClean="0"/>
              <a:t>ug</a:t>
            </a:r>
            <a:r>
              <a:rPr lang="en-US" sz="3200" b="1" dirty="0" smtClean="0"/>
              <a:t>/</a:t>
            </a:r>
            <a:r>
              <a:rPr lang="en-US" sz="3200" b="1" dirty="0" err="1" smtClean="0"/>
              <a:t>dL</a:t>
            </a:r>
            <a:r>
              <a:rPr lang="en-US" sz="3200" b="1" dirty="0" smtClean="0"/>
              <a:t> – Medical exam</a:t>
            </a:r>
          </a:p>
          <a:p>
            <a:r>
              <a:rPr lang="en-US" sz="3200" b="1" dirty="0" smtClean="0"/>
              <a:t>BLL &gt; 50 </a:t>
            </a:r>
            <a:r>
              <a:rPr lang="en-US" sz="3200" b="1" dirty="0" err="1" smtClean="0"/>
              <a:t>ug</a:t>
            </a:r>
            <a:r>
              <a:rPr lang="en-US" sz="3200" b="1" dirty="0" smtClean="0"/>
              <a:t>/</a:t>
            </a:r>
            <a:r>
              <a:rPr lang="en-US" sz="3200" b="1" dirty="0" err="1" smtClean="0"/>
              <a:t>dL</a:t>
            </a:r>
            <a:r>
              <a:rPr lang="en-US" sz="3200" b="1" dirty="0" smtClean="0"/>
              <a:t> – remove from work area</a:t>
            </a:r>
            <a:endParaRPr lang="en-US" sz="3200" b="1" dirty="0"/>
          </a:p>
        </p:txBody>
      </p:sp>
    </p:spTree>
    <p:extLst>
      <p:ext uri="{BB962C8B-B14F-4D97-AF65-F5344CB8AC3E}">
        <p14:creationId xmlns:p14="http://schemas.microsoft.com/office/powerpoint/2010/main" val="999184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Mystery Case 1 </a:t>
            </a:r>
            <a:endParaRPr lang="en-US" dirty="0"/>
          </a:p>
        </p:txBody>
      </p:sp>
      <p:sp>
        <p:nvSpPr>
          <p:cNvPr id="3" name="Content Placeholder 2"/>
          <p:cNvSpPr>
            <a:spLocks noGrp="1"/>
          </p:cNvSpPr>
          <p:nvPr>
            <p:ph idx="1"/>
          </p:nvPr>
        </p:nvSpPr>
        <p:spPr/>
        <p:txBody>
          <a:bodyPr>
            <a:noAutofit/>
          </a:bodyPr>
          <a:lstStyle/>
          <a:p>
            <a:r>
              <a:rPr lang="en-US" sz="2800" b="1" dirty="0" smtClean="0"/>
              <a:t>Symptomatic: Decreased appetite + abdominal </a:t>
            </a:r>
            <a:r>
              <a:rPr lang="en-US" sz="2800" b="1" dirty="0"/>
              <a:t>pain + low weight</a:t>
            </a:r>
          </a:p>
          <a:p>
            <a:r>
              <a:rPr lang="en-US" sz="2800" b="1" dirty="0"/>
              <a:t>Decreased </a:t>
            </a:r>
            <a:r>
              <a:rPr lang="en-US" sz="2800" b="1" dirty="0" smtClean="0"/>
              <a:t>concentration: CNS effects</a:t>
            </a:r>
            <a:endParaRPr lang="en-US" sz="2800" b="1" dirty="0"/>
          </a:p>
          <a:p>
            <a:r>
              <a:rPr lang="en-US" sz="2800" b="1" dirty="0" smtClean="0"/>
              <a:t>Anemia: Hematologic Effects</a:t>
            </a:r>
          </a:p>
          <a:p>
            <a:pPr lvl="1"/>
            <a:r>
              <a:rPr lang="en-US" sz="2800" b="1" dirty="0" smtClean="0"/>
              <a:t>Basophilic stippling</a:t>
            </a:r>
          </a:p>
          <a:p>
            <a:pPr lvl="1"/>
            <a:r>
              <a:rPr lang="en-US" sz="2800" b="1" dirty="0" smtClean="0"/>
              <a:t>Microcytic </a:t>
            </a:r>
            <a:endParaRPr lang="en-US" sz="2800" b="1" dirty="0"/>
          </a:p>
          <a:p>
            <a:r>
              <a:rPr lang="en-US" sz="2800" b="1" dirty="0" smtClean="0"/>
              <a:t>Renal effects: mildly elevated Cr</a:t>
            </a:r>
          </a:p>
          <a:p>
            <a:r>
              <a:rPr lang="en-US" sz="2800" b="1" dirty="0" smtClean="0"/>
              <a:t>Risk factors: paint in home + lead soldered pipes + lead solder/dust in radiator repair shop</a:t>
            </a:r>
          </a:p>
        </p:txBody>
      </p:sp>
    </p:spTree>
    <p:extLst>
      <p:ext uri="{BB962C8B-B14F-4D97-AF65-F5344CB8AC3E}">
        <p14:creationId xmlns:p14="http://schemas.microsoft.com/office/powerpoint/2010/main" val="4114455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next?</a:t>
            </a:r>
            <a:endParaRPr lang="en-US" dirty="0"/>
          </a:p>
        </p:txBody>
      </p:sp>
      <p:sp>
        <p:nvSpPr>
          <p:cNvPr id="3" name="Content Placeholder 2"/>
          <p:cNvSpPr>
            <a:spLocks noGrp="1"/>
          </p:cNvSpPr>
          <p:nvPr>
            <p:ph sz="half" idx="1"/>
          </p:nvPr>
        </p:nvSpPr>
        <p:spPr>
          <a:xfrm>
            <a:off x="1103312" y="2060575"/>
            <a:ext cx="5873958" cy="4195763"/>
          </a:xfrm>
        </p:spPr>
        <p:txBody>
          <a:bodyPr>
            <a:normAutofit/>
          </a:bodyPr>
          <a:lstStyle/>
          <a:p>
            <a:r>
              <a:rPr lang="en-US" sz="2800" b="1" dirty="0" smtClean="0"/>
              <a:t>Lead abatement and prevention of further exposure</a:t>
            </a:r>
          </a:p>
          <a:p>
            <a:pPr lvl="1"/>
            <a:r>
              <a:rPr lang="en-US" sz="2800" b="1" dirty="0" smtClean="0"/>
              <a:t>U.S. – homes built before 1978 are at risk</a:t>
            </a:r>
          </a:p>
          <a:p>
            <a:r>
              <a:rPr lang="en-US" sz="2800" b="1" dirty="0" smtClean="0"/>
              <a:t>Assess other family members</a:t>
            </a:r>
          </a:p>
          <a:p>
            <a:r>
              <a:rPr lang="en-US" sz="2800" b="1" dirty="0" smtClean="0"/>
              <a:t>Assess risk of iron and calcium deficiency</a:t>
            </a:r>
          </a:p>
          <a:p>
            <a:pPr lvl="1"/>
            <a:r>
              <a:rPr lang="en-US" sz="2800" b="1" dirty="0" smtClean="0"/>
              <a:t>X rays</a:t>
            </a:r>
          </a:p>
        </p:txBody>
      </p:sp>
      <p:sp>
        <p:nvSpPr>
          <p:cNvPr id="5" name="Content Placeholder 4"/>
          <p:cNvSpPr>
            <a:spLocks noGrp="1"/>
          </p:cNvSpPr>
          <p:nvPr>
            <p:ph sz="half" idx="2"/>
          </p:nvPr>
        </p:nvSpPr>
        <p:spPr/>
        <p:txBody>
          <a:bodyPr>
            <a:normAutofit/>
          </a:bodyPr>
          <a:lstStyle/>
          <a:p>
            <a:endParaRPr lang="en-US"/>
          </a:p>
        </p:txBody>
      </p:sp>
      <p:pic>
        <p:nvPicPr>
          <p:cNvPr id="4" name="Picture 3" descr="693621.jpg"/>
          <p:cNvPicPr>
            <a:picLocks noChangeAspect="1"/>
          </p:cNvPicPr>
          <p:nvPr/>
        </p:nvPicPr>
        <p:blipFill>
          <a:blip r:embed="rId3"/>
          <a:stretch>
            <a:fillRect/>
          </a:stretch>
        </p:blipFill>
        <p:spPr>
          <a:xfrm>
            <a:off x="7210247" y="2056092"/>
            <a:ext cx="4064000" cy="2797967"/>
          </a:xfrm>
          <a:prstGeom prst="rect">
            <a:avLst/>
          </a:prstGeom>
        </p:spPr>
      </p:pic>
    </p:spTree>
    <p:extLst>
      <p:ext uri="{BB962C8B-B14F-4D97-AF65-F5344CB8AC3E}">
        <p14:creationId xmlns:p14="http://schemas.microsoft.com/office/powerpoint/2010/main" val="331486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next?</a:t>
            </a:r>
            <a:endParaRPr lang="en-US" dirty="0"/>
          </a:p>
        </p:txBody>
      </p:sp>
      <p:sp>
        <p:nvSpPr>
          <p:cNvPr id="3" name="Content Placeholder 2"/>
          <p:cNvSpPr>
            <a:spLocks noGrp="1"/>
          </p:cNvSpPr>
          <p:nvPr>
            <p:ph idx="1"/>
          </p:nvPr>
        </p:nvSpPr>
        <p:spPr>
          <a:xfrm>
            <a:off x="1103312" y="2052918"/>
            <a:ext cx="8946541" cy="4456370"/>
          </a:xfrm>
        </p:spPr>
        <p:txBody>
          <a:bodyPr>
            <a:normAutofit/>
          </a:bodyPr>
          <a:lstStyle/>
          <a:p>
            <a:r>
              <a:rPr lang="en-US" sz="2400" b="1" dirty="0" smtClean="0"/>
              <a:t>Serial blood lead concentrations</a:t>
            </a:r>
          </a:p>
          <a:p>
            <a:pPr lvl="1"/>
            <a:r>
              <a:rPr lang="en-US" sz="2400" b="1" dirty="0" smtClean="0"/>
              <a:t>&lt; 9 </a:t>
            </a:r>
            <a:r>
              <a:rPr lang="en-US" sz="2400" b="1" dirty="0" err="1" smtClean="0"/>
              <a:t>ug</a:t>
            </a:r>
            <a:r>
              <a:rPr lang="en-US" sz="2400" b="1" dirty="0" smtClean="0"/>
              <a:t>/</a:t>
            </a:r>
            <a:r>
              <a:rPr lang="en-US" sz="2400" b="1" dirty="0" err="1" smtClean="0"/>
              <a:t>dL</a:t>
            </a:r>
            <a:r>
              <a:rPr lang="en-US" sz="2400" b="1" dirty="0" smtClean="0"/>
              <a:t> – retest in one year</a:t>
            </a:r>
          </a:p>
          <a:p>
            <a:pPr lvl="1"/>
            <a:r>
              <a:rPr lang="en-US" sz="2400" b="1" dirty="0" smtClean="0"/>
              <a:t>10-15 </a:t>
            </a:r>
            <a:r>
              <a:rPr lang="en-US" sz="2400" b="1" dirty="0" err="1" smtClean="0"/>
              <a:t>ug</a:t>
            </a:r>
            <a:r>
              <a:rPr lang="en-US" sz="2400" b="1" dirty="0" smtClean="0"/>
              <a:t>/</a:t>
            </a:r>
            <a:r>
              <a:rPr lang="en-US" sz="2400" b="1" dirty="0" err="1" smtClean="0"/>
              <a:t>dL</a:t>
            </a:r>
            <a:r>
              <a:rPr lang="en-US" sz="2400" b="1" dirty="0" smtClean="0"/>
              <a:t> – retest in 3 months</a:t>
            </a:r>
          </a:p>
          <a:p>
            <a:pPr lvl="1"/>
            <a:r>
              <a:rPr lang="en-US" sz="2400" b="1" dirty="0" smtClean="0"/>
              <a:t>15-19 </a:t>
            </a:r>
            <a:r>
              <a:rPr lang="en-US" sz="2400" b="1" dirty="0" err="1" smtClean="0"/>
              <a:t>ug</a:t>
            </a:r>
            <a:r>
              <a:rPr lang="en-US" sz="2400" b="1" dirty="0" smtClean="0"/>
              <a:t>/</a:t>
            </a:r>
            <a:r>
              <a:rPr lang="en-US" sz="2400" b="1" dirty="0" err="1" smtClean="0"/>
              <a:t>dL</a:t>
            </a:r>
            <a:r>
              <a:rPr lang="en-US" sz="2400" b="1" dirty="0" smtClean="0"/>
              <a:t> – retest in 2 months</a:t>
            </a:r>
          </a:p>
          <a:p>
            <a:pPr lvl="1"/>
            <a:r>
              <a:rPr lang="en-US" sz="2400" b="1" dirty="0" smtClean="0"/>
              <a:t>20-44 </a:t>
            </a:r>
            <a:r>
              <a:rPr lang="en-US" sz="2400" b="1" dirty="0" err="1" smtClean="0"/>
              <a:t>ug</a:t>
            </a:r>
            <a:r>
              <a:rPr lang="en-US" sz="2400" b="1" dirty="0" smtClean="0"/>
              <a:t>/</a:t>
            </a:r>
            <a:r>
              <a:rPr lang="en-US" sz="2400" b="1" dirty="0" err="1" smtClean="0"/>
              <a:t>dL</a:t>
            </a:r>
            <a:r>
              <a:rPr lang="en-US" sz="2400" b="1" dirty="0" smtClean="0"/>
              <a:t> – Refer for clinical examination, environmental investigation and </a:t>
            </a:r>
            <a:r>
              <a:rPr lang="en-US" sz="2400" b="1" dirty="0" err="1" smtClean="0"/>
              <a:t>remediaion</a:t>
            </a:r>
            <a:endParaRPr lang="en-US" sz="2400" b="1" dirty="0" smtClean="0"/>
          </a:p>
          <a:p>
            <a:pPr lvl="1"/>
            <a:r>
              <a:rPr lang="en-US" sz="2400" b="1" dirty="0" smtClean="0"/>
              <a:t>45-69 </a:t>
            </a:r>
            <a:r>
              <a:rPr lang="en-US" sz="2400" b="1" dirty="0" err="1" smtClean="0"/>
              <a:t>ug</a:t>
            </a:r>
            <a:r>
              <a:rPr lang="en-US" sz="2400" b="1" dirty="0" smtClean="0"/>
              <a:t>/</a:t>
            </a:r>
            <a:r>
              <a:rPr lang="en-US" sz="2400" b="1" dirty="0" err="1" smtClean="0"/>
              <a:t>dL</a:t>
            </a:r>
            <a:r>
              <a:rPr lang="en-US" sz="2400" b="1" dirty="0" smtClean="0"/>
              <a:t> – chelation</a:t>
            </a:r>
          </a:p>
          <a:p>
            <a:pPr lvl="1"/>
            <a:r>
              <a:rPr lang="en-US" sz="2400" b="1" dirty="0" smtClean="0"/>
              <a:t>&gt; 70 </a:t>
            </a:r>
            <a:r>
              <a:rPr lang="en-US" sz="2400" b="1" dirty="0" err="1" smtClean="0"/>
              <a:t>ug</a:t>
            </a:r>
            <a:r>
              <a:rPr lang="en-US" sz="2400" b="1" dirty="0" smtClean="0"/>
              <a:t>/</a:t>
            </a:r>
            <a:r>
              <a:rPr lang="en-US" sz="2400" b="1" dirty="0" err="1" smtClean="0"/>
              <a:t>dL</a:t>
            </a:r>
            <a:r>
              <a:rPr lang="en-US" sz="2400" b="1" dirty="0" smtClean="0"/>
              <a:t> – hospitalize for immediate chelation and environmental control</a:t>
            </a:r>
          </a:p>
        </p:txBody>
      </p:sp>
    </p:spTree>
    <p:extLst>
      <p:ext uri="{BB962C8B-B14F-4D97-AF65-F5344CB8AC3E}">
        <p14:creationId xmlns:p14="http://schemas.microsoft.com/office/powerpoint/2010/main" val="82701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r>
              <a:rPr lang="en-US" sz="2800" b="1" dirty="0"/>
              <a:t>What is the differential diagnosis for this patient</a:t>
            </a:r>
            <a:r>
              <a:rPr lang="en-US" sz="2800" b="1" dirty="0" smtClean="0"/>
              <a:t>?</a:t>
            </a:r>
            <a:endParaRPr lang="en-US" sz="2800" b="1" dirty="0"/>
          </a:p>
        </p:txBody>
      </p:sp>
    </p:spTree>
    <p:extLst>
      <p:ext uri="{BB962C8B-B14F-4D97-AF65-F5344CB8AC3E}">
        <p14:creationId xmlns:p14="http://schemas.microsoft.com/office/powerpoint/2010/main" val="583533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Mystery Case 2</a:t>
            </a:r>
            <a:endParaRPr lang="en-US" dirty="0"/>
          </a:p>
        </p:txBody>
      </p:sp>
      <p:sp>
        <p:nvSpPr>
          <p:cNvPr id="3" name="Content Placeholder 2"/>
          <p:cNvSpPr>
            <a:spLocks noGrp="1"/>
          </p:cNvSpPr>
          <p:nvPr>
            <p:ph idx="1"/>
          </p:nvPr>
        </p:nvSpPr>
        <p:spPr/>
        <p:txBody>
          <a:bodyPr/>
          <a:lstStyle/>
          <a:p>
            <a:r>
              <a:rPr lang="en-US" sz="3200" b="1" dirty="0" smtClean="0"/>
              <a:t>42 year old male bridge worker</a:t>
            </a:r>
          </a:p>
          <a:p>
            <a:r>
              <a:rPr lang="en-US" sz="3200" b="1" dirty="0" smtClean="0"/>
              <a:t>Blood </a:t>
            </a:r>
            <a:r>
              <a:rPr lang="en-US" sz="3200" b="1" dirty="0"/>
              <a:t>lead concentration: 70 mcg/dl</a:t>
            </a:r>
          </a:p>
          <a:p>
            <a:r>
              <a:rPr lang="en-US" sz="3200" b="1" dirty="0"/>
              <a:t>Chelation threshold: </a:t>
            </a:r>
          </a:p>
          <a:p>
            <a:pPr lvl="1"/>
            <a:r>
              <a:rPr lang="en-US" sz="3200" b="1" dirty="0"/>
              <a:t>70 mcg/dl asymptomatic</a:t>
            </a:r>
          </a:p>
          <a:p>
            <a:pPr lvl="1"/>
            <a:r>
              <a:rPr lang="en-US" sz="3200" b="1" dirty="0"/>
              <a:t>45 mcg/dl symptomatic</a:t>
            </a:r>
          </a:p>
          <a:p>
            <a:r>
              <a:rPr lang="en-US" sz="3200" b="1" dirty="0"/>
              <a:t>Tolerating PO</a:t>
            </a:r>
          </a:p>
          <a:p>
            <a:endParaRPr lang="en-US" dirty="0"/>
          </a:p>
        </p:txBody>
      </p:sp>
    </p:spTree>
    <p:extLst>
      <p:ext uri="{BB962C8B-B14F-4D97-AF65-F5344CB8AC3E}">
        <p14:creationId xmlns:p14="http://schemas.microsoft.com/office/powerpoint/2010/main" val="3082317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next?</a:t>
            </a:r>
            <a:endParaRPr lang="en-US" dirty="0"/>
          </a:p>
        </p:txBody>
      </p:sp>
      <p:sp>
        <p:nvSpPr>
          <p:cNvPr id="3" name="Content Placeholder 2"/>
          <p:cNvSpPr>
            <a:spLocks noGrp="1"/>
          </p:cNvSpPr>
          <p:nvPr>
            <p:ph idx="1"/>
          </p:nvPr>
        </p:nvSpPr>
        <p:spPr/>
        <p:txBody>
          <a:bodyPr>
            <a:normAutofit/>
          </a:bodyPr>
          <a:lstStyle/>
          <a:p>
            <a:r>
              <a:rPr lang="en-US" sz="2800" b="1" dirty="0" smtClean="0"/>
              <a:t>Chelation and repeat blood lead concentrations until &lt; 45 mcg/</a:t>
            </a:r>
            <a:r>
              <a:rPr lang="en-US" sz="2800" b="1" dirty="0" err="1" smtClean="0"/>
              <a:t>dL</a:t>
            </a:r>
            <a:endParaRPr lang="en-US" sz="2800" b="1" dirty="0" smtClean="0"/>
          </a:p>
          <a:p>
            <a:r>
              <a:rPr lang="en-US" sz="2800" b="1" dirty="0" smtClean="0"/>
              <a:t>Assessment of work place</a:t>
            </a:r>
          </a:p>
          <a:p>
            <a:r>
              <a:rPr lang="en-US" sz="2800" b="1" dirty="0" smtClean="0"/>
              <a:t>Consideration of screening co-workers</a:t>
            </a:r>
          </a:p>
          <a:p>
            <a:r>
              <a:rPr lang="en-US" sz="2800" b="1" dirty="0" smtClean="0"/>
              <a:t>Education: oral and inhalation exposure</a:t>
            </a:r>
          </a:p>
          <a:p>
            <a:pPr lvl="1"/>
            <a:r>
              <a:rPr lang="en-US" sz="2800" b="1" dirty="0" smtClean="0"/>
              <a:t>No food or smoking until decontaminated</a:t>
            </a:r>
          </a:p>
          <a:p>
            <a:pPr lvl="1"/>
            <a:r>
              <a:rPr lang="en-US" sz="2800" b="1" dirty="0" smtClean="0"/>
              <a:t>Mask</a:t>
            </a:r>
            <a:endParaRPr lang="en-US" sz="2800" b="1" dirty="0"/>
          </a:p>
        </p:txBody>
      </p:sp>
    </p:spTree>
    <p:extLst>
      <p:ext uri="{BB962C8B-B14F-4D97-AF65-F5344CB8AC3E}">
        <p14:creationId xmlns:p14="http://schemas.microsoft.com/office/powerpoint/2010/main" val="1545490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Provider’s Responsibility</a:t>
            </a:r>
            <a:endParaRPr lang="en-US" dirty="0"/>
          </a:p>
        </p:txBody>
      </p:sp>
      <p:sp>
        <p:nvSpPr>
          <p:cNvPr id="3" name="Content Placeholder 2"/>
          <p:cNvSpPr>
            <a:spLocks noGrp="1"/>
          </p:cNvSpPr>
          <p:nvPr>
            <p:ph sz="half" idx="2"/>
          </p:nvPr>
        </p:nvSpPr>
        <p:spPr>
          <a:xfrm>
            <a:off x="232475" y="1332854"/>
            <a:ext cx="8694549" cy="5300420"/>
          </a:xfrm>
        </p:spPr>
        <p:txBody>
          <a:bodyPr>
            <a:normAutofit/>
          </a:bodyPr>
          <a:lstStyle/>
          <a:p>
            <a:r>
              <a:rPr lang="en-US" sz="2000" b="1" dirty="0"/>
              <a:t>Has your child ever lived in or regularly visited a house, building, day care center, preschool, or home of a relative built before </a:t>
            </a:r>
            <a:r>
              <a:rPr lang="en-US" sz="2000" b="1" dirty="0" smtClean="0"/>
              <a:t>1978? </a:t>
            </a:r>
            <a:endParaRPr lang="en-US" sz="2000" b="1" dirty="0"/>
          </a:p>
          <a:p>
            <a:r>
              <a:rPr lang="en-US" sz="2000" b="1" dirty="0" smtClean="0"/>
              <a:t>Does </a:t>
            </a:r>
            <a:r>
              <a:rPr lang="en-US" sz="2000" b="1" dirty="0"/>
              <a:t>your child live in or regularly visit a house or building built before </a:t>
            </a:r>
            <a:r>
              <a:rPr lang="en-US" sz="2000" b="1" dirty="0" smtClean="0"/>
              <a:t>1978 </a:t>
            </a:r>
            <a:r>
              <a:rPr lang="en-US" sz="2000" b="1" dirty="0"/>
              <a:t>with recent renovation or remodeling?</a:t>
            </a:r>
          </a:p>
          <a:p>
            <a:r>
              <a:rPr lang="en-US" sz="2000" b="1" dirty="0" smtClean="0"/>
              <a:t>Does </a:t>
            </a:r>
            <a:r>
              <a:rPr lang="en-US" sz="2000" b="1" dirty="0"/>
              <a:t>your child live with an adult whose job or hobby involves exposure to lead?</a:t>
            </a:r>
          </a:p>
          <a:p>
            <a:r>
              <a:rPr lang="en-US" sz="2000" b="1" dirty="0" smtClean="0"/>
              <a:t>Did </a:t>
            </a:r>
            <a:r>
              <a:rPr lang="en-US" sz="2000" b="1" dirty="0"/>
              <a:t>you or any other person ever give your child home </a:t>
            </a:r>
            <a:r>
              <a:rPr lang="en-US" sz="2000" b="1" dirty="0" smtClean="0"/>
              <a:t>remedies?</a:t>
            </a:r>
            <a:endParaRPr lang="en-US" sz="2000" b="1" dirty="0"/>
          </a:p>
          <a:p>
            <a:r>
              <a:rPr lang="en-US" sz="2000" b="1" dirty="0" smtClean="0"/>
              <a:t>Do </a:t>
            </a:r>
            <a:r>
              <a:rPr lang="en-US" sz="2000" b="1" dirty="0"/>
              <a:t>you keep food, or eat from ceramic dishes or </a:t>
            </a:r>
            <a:r>
              <a:rPr lang="en-US" sz="2000" b="1" dirty="0" smtClean="0"/>
              <a:t>pottery?</a:t>
            </a:r>
            <a:endParaRPr lang="en-US" sz="2000" b="1" dirty="0"/>
          </a:p>
          <a:p>
            <a:r>
              <a:rPr lang="en-US" sz="2000" b="1" dirty="0" smtClean="0"/>
              <a:t>Do </a:t>
            </a:r>
            <a:r>
              <a:rPr lang="en-US" sz="2000" b="1" dirty="0"/>
              <a:t>you live near an active lead smelter, battery recycling plant, or other industry likely to release lead</a:t>
            </a:r>
            <a:r>
              <a:rPr lang="en-US" sz="2000" b="1" dirty="0" smtClean="0"/>
              <a:t>?</a:t>
            </a:r>
          </a:p>
          <a:p>
            <a:r>
              <a:rPr lang="en-US" sz="2000" b="1" dirty="0" smtClean="0"/>
              <a:t>Does your child play near roadways?</a:t>
            </a:r>
            <a:endParaRPr lang="en-US" sz="2000" b="1" dirty="0"/>
          </a:p>
          <a:p>
            <a:endParaRPr lang="en-US" sz="2000" dirty="0"/>
          </a:p>
        </p:txBody>
      </p:sp>
      <p:pic>
        <p:nvPicPr>
          <p:cNvPr id="7" name="Content Placeholder 6"/>
          <p:cNvPicPr>
            <a:picLocks noGrp="1" noChangeAspect="1"/>
          </p:cNvPicPr>
          <p:nvPr>
            <p:ph sz="quarter" idx="4"/>
          </p:nvPr>
        </p:nvPicPr>
        <p:blipFill rotWithShape="1">
          <a:blip r:embed="rId2"/>
          <a:srcRect l="17330" t="6464" r="18502" b="23743"/>
          <a:stretch/>
        </p:blipFill>
        <p:spPr>
          <a:xfrm>
            <a:off x="8927024" y="1702324"/>
            <a:ext cx="2820692" cy="2061275"/>
          </a:xfrm>
          <a:prstGeom prst="rect">
            <a:avLst/>
          </a:prstGeom>
        </p:spPr>
      </p:pic>
      <p:pic>
        <p:nvPicPr>
          <p:cNvPr id="8" name="Picture 7"/>
          <p:cNvPicPr>
            <a:picLocks noChangeAspect="1"/>
          </p:cNvPicPr>
          <p:nvPr/>
        </p:nvPicPr>
        <p:blipFill rotWithShape="1">
          <a:blip r:embed="rId3"/>
          <a:srcRect l="15886" t="23123" r="24131" b="40600"/>
          <a:stretch/>
        </p:blipFill>
        <p:spPr>
          <a:xfrm>
            <a:off x="8950455" y="4243261"/>
            <a:ext cx="2797261" cy="1906788"/>
          </a:xfrm>
          <a:prstGeom prst="rect">
            <a:avLst/>
          </a:prstGeom>
        </p:spPr>
      </p:pic>
    </p:spTree>
    <p:extLst>
      <p:ext uri="{BB962C8B-B14F-4D97-AF65-F5344CB8AC3E}">
        <p14:creationId xmlns:p14="http://schemas.microsoft.com/office/powerpoint/2010/main" val="611056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400" b="1" dirty="0" err="1" smtClean="0"/>
              <a:t>Neesanan</a:t>
            </a:r>
            <a:r>
              <a:rPr lang="en-US" sz="2400" b="1" dirty="0" smtClean="0"/>
              <a:t> et al. Preliminary </a:t>
            </a:r>
            <a:r>
              <a:rPr lang="en-US" sz="2400" b="1" dirty="0"/>
              <a:t>study on assessment of lead exposure in Thai children aged between 3-7 years old who live in </a:t>
            </a:r>
            <a:r>
              <a:rPr lang="en-US" sz="2400" b="1" dirty="0" err="1"/>
              <a:t>Umphang</a:t>
            </a:r>
            <a:r>
              <a:rPr lang="en-US" sz="2400" b="1" dirty="0"/>
              <a:t> district, </a:t>
            </a:r>
            <a:r>
              <a:rPr lang="en-US" sz="2400" b="1" dirty="0" err="1"/>
              <a:t>Tak</a:t>
            </a:r>
            <a:r>
              <a:rPr lang="en-US" sz="2400" b="1" dirty="0"/>
              <a:t> Province</a:t>
            </a:r>
            <a:r>
              <a:rPr lang="en-US" sz="2400" b="1" dirty="0" smtClean="0"/>
              <a:t>. J Med </a:t>
            </a:r>
            <a:r>
              <a:rPr lang="en-US" sz="2400" b="1" dirty="0" err="1" smtClean="0"/>
              <a:t>Assoc</a:t>
            </a:r>
            <a:r>
              <a:rPr lang="en-US" sz="2400" b="1" dirty="0" smtClean="0"/>
              <a:t> Thai 2011. </a:t>
            </a:r>
            <a:r>
              <a:rPr lang="en-US" sz="2400" b="1" dirty="0"/>
              <a:t/>
            </a:r>
            <a:br>
              <a:rPr lang="en-US" sz="2400" b="1" dirty="0"/>
            </a:br>
            <a:endParaRPr lang="en-US" sz="2400" dirty="0"/>
          </a:p>
        </p:txBody>
      </p:sp>
      <p:sp>
        <p:nvSpPr>
          <p:cNvPr id="8" name="Content Placeholder 7"/>
          <p:cNvSpPr>
            <a:spLocks noGrp="1"/>
          </p:cNvSpPr>
          <p:nvPr>
            <p:ph idx="1"/>
          </p:nvPr>
        </p:nvSpPr>
        <p:spPr/>
        <p:txBody>
          <a:bodyPr>
            <a:noAutofit/>
          </a:bodyPr>
          <a:lstStyle/>
          <a:p>
            <a:r>
              <a:rPr lang="en-US" sz="2400" b="1" dirty="0" smtClean="0"/>
              <a:t>213 patients</a:t>
            </a:r>
          </a:p>
          <a:p>
            <a:r>
              <a:rPr lang="en-US" sz="2400" b="1" dirty="0" smtClean="0"/>
              <a:t>Mean age 54.54 </a:t>
            </a:r>
            <a:r>
              <a:rPr lang="en-US" sz="2400" b="1" dirty="0"/>
              <a:t>+/- 12.41 </a:t>
            </a:r>
            <a:r>
              <a:rPr lang="en-US" sz="2400" b="1" dirty="0" smtClean="0"/>
              <a:t>month</a:t>
            </a:r>
          </a:p>
          <a:p>
            <a:r>
              <a:rPr lang="en-US" sz="2400" b="1" dirty="0" smtClean="0"/>
              <a:t>Mean </a:t>
            </a:r>
            <a:r>
              <a:rPr lang="en-US" sz="2400" b="1" dirty="0"/>
              <a:t>blood lead level is 7.71 +/- 4.62 </a:t>
            </a:r>
            <a:r>
              <a:rPr lang="en-US" sz="2400" b="1" dirty="0" err="1"/>
              <a:t>microg</a:t>
            </a:r>
            <a:r>
              <a:rPr lang="en-US" sz="2400" b="1" dirty="0"/>
              <a:t>/dl (range = 3-25 </a:t>
            </a:r>
            <a:r>
              <a:rPr lang="en-US" sz="2400" b="1" dirty="0" err="1"/>
              <a:t>microg</a:t>
            </a:r>
            <a:r>
              <a:rPr lang="en-US" sz="2400" b="1" dirty="0"/>
              <a:t>/dl). </a:t>
            </a:r>
            <a:endParaRPr lang="en-US" sz="2400" b="1" dirty="0" smtClean="0"/>
          </a:p>
          <a:p>
            <a:r>
              <a:rPr lang="en-US" sz="2400" b="1" dirty="0" smtClean="0"/>
              <a:t>1 </a:t>
            </a:r>
            <a:r>
              <a:rPr lang="en-US" sz="2400" b="1" dirty="0"/>
              <a:t>of 4 of Thai children at </a:t>
            </a:r>
            <a:r>
              <a:rPr lang="en-US" sz="2400" b="1" dirty="0" err="1"/>
              <a:t>Umphang</a:t>
            </a:r>
            <a:r>
              <a:rPr lang="en-US" sz="2400" b="1" dirty="0"/>
              <a:t> district, </a:t>
            </a:r>
            <a:r>
              <a:rPr lang="en-US" sz="2400" b="1" dirty="0" err="1"/>
              <a:t>Tak</a:t>
            </a:r>
            <a:r>
              <a:rPr lang="en-US" sz="2400" b="1" dirty="0"/>
              <a:t> Province who lived near Burmese refugee camps aged between 3-7 years old have blood lead level higher than concerning level. </a:t>
            </a:r>
            <a:endParaRPr lang="en-US" sz="2400" b="1" dirty="0" smtClean="0"/>
          </a:p>
          <a:p>
            <a:r>
              <a:rPr lang="en-US" sz="2400" b="1" dirty="0" smtClean="0"/>
              <a:t>Thus</a:t>
            </a:r>
            <a:r>
              <a:rPr lang="en-US" sz="2400" b="1" dirty="0"/>
              <a:t>, it is necessary to identify risk factors on lead exposure and policy of blood lead screening in some areas in Thailand.</a:t>
            </a:r>
          </a:p>
          <a:p>
            <a:endParaRPr lang="en-US" sz="2400" b="1" dirty="0"/>
          </a:p>
        </p:txBody>
      </p:sp>
    </p:spTree>
    <p:extLst>
      <p:ext uri="{BB962C8B-B14F-4D97-AF65-F5344CB8AC3E}">
        <p14:creationId xmlns:p14="http://schemas.microsoft.com/office/powerpoint/2010/main" val="2920836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Daw</a:t>
            </a:r>
            <a:r>
              <a:rPr lang="en-US" dirty="0" smtClean="0"/>
              <a:t> </a:t>
            </a:r>
            <a:r>
              <a:rPr lang="en-US" dirty="0" err="1" smtClean="0"/>
              <a:t>Tway</a:t>
            </a:r>
            <a:endParaRPr lang="en-US" dirty="0"/>
          </a:p>
        </p:txBody>
      </p:sp>
      <p:sp>
        <p:nvSpPr>
          <p:cNvPr id="3" name="Content Placeholder 2"/>
          <p:cNvSpPr>
            <a:spLocks noGrp="1"/>
          </p:cNvSpPr>
          <p:nvPr>
            <p:ph sz="half" idx="1"/>
          </p:nvPr>
        </p:nvSpPr>
        <p:spPr>
          <a:xfrm>
            <a:off x="198783" y="2060575"/>
            <a:ext cx="5625547" cy="4195763"/>
          </a:xfrm>
        </p:spPr>
        <p:txBody>
          <a:bodyPr>
            <a:normAutofit/>
          </a:bodyPr>
          <a:lstStyle/>
          <a:p>
            <a:r>
              <a:rPr lang="en-US" sz="2800" b="1" dirty="0" smtClean="0"/>
              <a:t>Digestive </a:t>
            </a:r>
            <a:r>
              <a:rPr lang="en-US" sz="2800" b="1" dirty="0"/>
              <a:t>aid used in </a:t>
            </a:r>
            <a:r>
              <a:rPr lang="en-US" sz="2800" b="1" dirty="0" smtClean="0"/>
              <a:t>Thailand</a:t>
            </a:r>
          </a:p>
          <a:p>
            <a:r>
              <a:rPr lang="en-US" sz="2800" b="1" dirty="0" smtClean="0"/>
              <a:t>Analysis </a:t>
            </a:r>
            <a:r>
              <a:rPr lang="en-US" sz="2800" b="1" dirty="0"/>
              <a:t>of </a:t>
            </a:r>
            <a:r>
              <a:rPr lang="en-US" sz="2800" b="1" dirty="0" err="1"/>
              <a:t>Daw</a:t>
            </a:r>
            <a:r>
              <a:rPr lang="en-US" sz="2800" b="1" dirty="0"/>
              <a:t> </a:t>
            </a:r>
            <a:r>
              <a:rPr lang="en-US" sz="2800" b="1" dirty="0" err="1"/>
              <a:t>Tway</a:t>
            </a:r>
            <a:r>
              <a:rPr lang="en-US" sz="2800" b="1" dirty="0"/>
              <a:t> samples showed them to contain as much as 970 parts per million (ppm) of </a:t>
            </a:r>
            <a:r>
              <a:rPr lang="en-US" sz="2800" b="1" dirty="0" smtClean="0"/>
              <a:t>lead and up to 7100 ppm of arsenic </a:t>
            </a:r>
          </a:p>
          <a:p>
            <a:endParaRPr lang="en-US" sz="2800" dirty="0"/>
          </a:p>
        </p:txBody>
      </p:sp>
      <p:pic>
        <p:nvPicPr>
          <p:cNvPr id="5" name="Content Placeholder 4"/>
          <p:cNvPicPr>
            <a:picLocks noGrp="1" noChangeAspect="1"/>
          </p:cNvPicPr>
          <p:nvPr>
            <p:ph sz="half" idx="2"/>
          </p:nvPr>
        </p:nvPicPr>
        <p:blipFill>
          <a:blip r:embed="rId2"/>
          <a:stretch>
            <a:fillRect/>
          </a:stretch>
        </p:blipFill>
        <p:spPr>
          <a:xfrm>
            <a:off x="6162261" y="1306443"/>
            <a:ext cx="3888573" cy="4704110"/>
          </a:xfrm>
          <a:prstGeom prst="rect">
            <a:avLst/>
          </a:prstGeom>
        </p:spPr>
      </p:pic>
    </p:spTree>
    <p:extLst>
      <p:ext uri="{BB962C8B-B14F-4D97-AF65-F5344CB8AC3E}">
        <p14:creationId xmlns:p14="http://schemas.microsoft.com/office/powerpoint/2010/main" val="3403568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Ambient Air Lead in Bangkok</a:t>
            </a:r>
            <a:endParaRPr lang="en-US" dirty="0"/>
          </a:p>
        </p:txBody>
      </p:sp>
      <p:sp>
        <p:nvSpPr>
          <p:cNvPr id="6" name="Content Placeholder 5"/>
          <p:cNvSpPr>
            <a:spLocks noGrp="1"/>
          </p:cNvSpPr>
          <p:nvPr>
            <p:ph idx="1"/>
          </p:nvPr>
        </p:nvSpPr>
        <p:spPr>
          <a:xfrm>
            <a:off x="1103312" y="1470991"/>
            <a:ext cx="8946541" cy="5168347"/>
          </a:xfrm>
        </p:spPr>
        <p:txBody>
          <a:bodyPr>
            <a:normAutofit/>
          </a:bodyPr>
          <a:lstStyle/>
          <a:p>
            <a:r>
              <a:rPr lang="en-US" b="1" dirty="0" smtClean="0"/>
              <a:t>WHO recommends annual average 0.5 </a:t>
            </a:r>
            <a:r>
              <a:rPr lang="en-US" b="1" dirty="0" err="1" smtClean="0"/>
              <a:t>ug</a:t>
            </a:r>
            <a:r>
              <a:rPr lang="en-US" b="1" dirty="0" smtClean="0"/>
              <a:t>/m</a:t>
            </a:r>
            <a:r>
              <a:rPr lang="en-US" b="1" baseline="30000" dirty="0" smtClean="0"/>
              <a:t>3</a:t>
            </a:r>
          </a:p>
          <a:p>
            <a:r>
              <a:rPr lang="en-US" b="1" dirty="0" smtClean="0"/>
              <a:t>Thailand standards: </a:t>
            </a:r>
          </a:p>
          <a:p>
            <a:pPr lvl="1"/>
            <a:r>
              <a:rPr lang="en-US" b="1" dirty="0" smtClean="0"/>
              <a:t>24 h average: 10 </a:t>
            </a:r>
            <a:r>
              <a:rPr lang="en-US" b="1" dirty="0" err="1" smtClean="0"/>
              <a:t>ug</a:t>
            </a:r>
            <a:r>
              <a:rPr lang="en-US" b="1" dirty="0" smtClean="0"/>
              <a:t>/m</a:t>
            </a:r>
            <a:r>
              <a:rPr lang="en-US" b="1" baseline="30000" dirty="0" smtClean="0"/>
              <a:t>3</a:t>
            </a:r>
          </a:p>
          <a:p>
            <a:pPr lvl="1"/>
            <a:r>
              <a:rPr lang="en-US" b="1" dirty="0" smtClean="0"/>
              <a:t>Monthly average: 1.5 </a:t>
            </a:r>
            <a:r>
              <a:rPr lang="en-US" b="1" dirty="0" err="1" smtClean="0"/>
              <a:t>ug</a:t>
            </a:r>
            <a:r>
              <a:rPr lang="en-US" b="1" dirty="0" smtClean="0"/>
              <a:t>/m</a:t>
            </a:r>
            <a:r>
              <a:rPr lang="en-US" b="1" baseline="30000" dirty="0" smtClean="0"/>
              <a:t>3</a:t>
            </a:r>
          </a:p>
          <a:p>
            <a:pPr lvl="1"/>
            <a:r>
              <a:rPr lang="en-US" b="1" dirty="0" smtClean="0"/>
              <a:t>Roadside:</a:t>
            </a:r>
          </a:p>
          <a:p>
            <a:pPr lvl="2"/>
            <a:r>
              <a:rPr lang="en-US" b="1" dirty="0" smtClean="0"/>
              <a:t>24 h average: 7.56 </a:t>
            </a:r>
            <a:r>
              <a:rPr lang="en-US" b="1" dirty="0" err="1" smtClean="0"/>
              <a:t>ug</a:t>
            </a:r>
            <a:r>
              <a:rPr lang="en-US" b="1" dirty="0" smtClean="0"/>
              <a:t>/m</a:t>
            </a:r>
            <a:r>
              <a:rPr lang="en-US" b="1" baseline="30000" dirty="0" smtClean="0"/>
              <a:t>3</a:t>
            </a:r>
            <a:r>
              <a:rPr lang="en-US" b="1" dirty="0" smtClean="0"/>
              <a:t> (1991)</a:t>
            </a:r>
          </a:p>
          <a:p>
            <a:pPr lvl="2"/>
            <a:r>
              <a:rPr lang="en-US" b="1" dirty="0" smtClean="0"/>
              <a:t>Monthly average: 5.09 </a:t>
            </a:r>
            <a:r>
              <a:rPr lang="en-US" b="1" dirty="0" err="1" smtClean="0"/>
              <a:t>ug</a:t>
            </a:r>
            <a:r>
              <a:rPr lang="en-US" b="1" dirty="0" smtClean="0"/>
              <a:t>/m</a:t>
            </a:r>
            <a:r>
              <a:rPr lang="en-US" b="1" baseline="30000" dirty="0" smtClean="0"/>
              <a:t>3</a:t>
            </a:r>
            <a:r>
              <a:rPr lang="en-US" b="1" dirty="0" smtClean="0"/>
              <a:t> (1990)</a:t>
            </a:r>
          </a:p>
          <a:p>
            <a:pPr lvl="2"/>
            <a:r>
              <a:rPr lang="en-US" b="1" dirty="0" smtClean="0"/>
              <a:t>Annual average: 2.16 </a:t>
            </a:r>
            <a:r>
              <a:rPr lang="en-US" b="1" dirty="0" err="1" smtClean="0"/>
              <a:t>ug</a:t>
            </a:r>
            <a:r>
              <a:rPr lang="en-US" b="1" dirty="0" smtClean="0"/>
              <a:t>/m</a:t>
            </a:r>
            <a:r>
              <a:rPr lang="en-US" b="1" baseline="30000" dirty="0" smtClean="0"/>
              <a:t>3</a:t>
            </a:r>
            <a:r>
              <a:rPr lang="en-US" b="1" dirty="0" smtClean="0"/>
              <a:t> (1989)</a:t>
            </a:r>
          </a:p>
          <a:p>
            <a:pPr lvl="1"/>
            <a:r>
              <a:rPr lang="en-US" b="1" dirty="0" smtClean="0"/>
              <a:t>General area:</a:t>
            </a:r>
          </a:p>
          <a:p>
            <a:pPr lvl="2"/>
            <a:r>
              <a:rPr lang="en-US" b="1" dirty="0" smtClean="0"/>
              <a:t>24 h average: 2.93 </a:t>
            </a:r>
            <a:r>
              <a:rPr lang="en-US" b="1" dirty="0" err="1" smtClean="0"/>
              <a:t>ug</a:t>
            </a:r>
            <a:r>
              <a:rPr lang="en-US" b="1" dirty="0" smtClean="0"/>
              <a:t>/m</a:t>
            </a:r>
            <a:r>
              <a:rPr lang="en-US" b="1" baseline="30000" dirty="0" smtClean="0"/>
              <a:t>3</a:t>
            </a:r>
            <a:r>
              <a:rPr lang="en-US" b="1" dirty="0" smtClean="0"/>
              <a:t> (1990)</a:t>
            </a:r>
          </a:p>
          <a:p>
            <a:pPr lvl="2"/>
            <a:r>
              <a:rPr lang="en-US" b="1" dirty="0" smtClean="0"/>
              <a:t>Monthly average: 1.69 </a:t>
            </a:r>
            <a:r>
              <a:rPr lang="en-US" b="1" dirty="0" err="1" smtClean="0"/>
              <a:t>ug</a:t>
            </a:r>
            <a:r>
              <a:rPr lang="en-US" b="1" dirty="0" smtClean="0"/>
              <a:t>/m</a:t>
            </a:r>
            <a:r>
              <a:rPr lang="en-US" b="1" baseline="30000" dirty="0" smtClean="0"/>
              <a:t>3</a:t>
            </a:r>
            <a:r>
              <a:rPr lang="en-US" b="1" dirty="0" smtClean="0"/>
              <a:t> (1990)</a:t>
            </a:r>
          </a:p>
          <a:p>
            <a:pPr lvl="2"/>
            <a:r>
              <a:rPr lang="en-US" b="1" dirty="0" smtClean="0"/>
              <a:t>Annual average: 0.43 </a:t>
            </a:r>
            <a:r>
              <a:rPr lang="en-US" b="1" dirty="0" err="1" smtClean="0"/>
              <a:t>ug</a:t>
            </a:r>
            <a:r>
              <a:rPr lang="en-US" b="1" dirty="0" smtClean="0"/>
              <a:t>/m</a:t>
            </a:r>
            <a:r>
              <a:rPr lang="en-US" b="1" baseline="30000" dirty="0" smtClean="0"/>
              <a:t>3</a:t>
            </a:r>
            <a:r>
              <a:rPr lang="en-US" b="1" dirty="0" smtClean="0"/>
              <a:t> (1989)</a:t>
            </a:r>
          </a:p>
        </p:txBody>
      </p:sp>
    </p:spTree>
    <p:extLst>
      <p:ext uri="{BB962C8B-B14F-4D97-AF65-F5344CB8AC3E}">
        <p14:creationId xmlns:p14="http://schemas.microsoft.com/office/powerpoint/2010/main" val="3029893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Blood Lead in Bangkok</a:t>
            </a:r>
            <a:endParaRPr lang="en-US" dirty="0"/>
          </a:p>
        </p:txBody>
      </p:sp>
      <p:sp>
        <p:nvSpPr>
          <p:cNvPr id="3" name="Content Placeholder 2"/>
          <p:cNvSpPr>
            <a:spLocks noGrp="1"/>
          </p:cNvSpPr>
          <p:nvPr>
            <p:ph idx="1"/>
          </p:nvPr>
        </p:nvSpPr>
        <p:spPr/>
        <p:txBody>
          <a:bodyPr/>
          <a:lstStyle/>
          <a:p>
            <a:r>
              <a:rPr lang="en-US" sz="2800" b="1" dirty="0" smtClean="0"/>
              <a:t>1985-1992</a:t>
            </a:r>
          </a:p>
          <a:p>
            <a:r>
              <a:rPr lang="en-US" sz="2800" b="1" dirty="0" smtClean="0"/>
              <a:t>Bangkok adult population: 16.2-19.6 mg/</a:t>
            </a:r>
            <a:r>
              <a:rPr lang="en-US" sz="2800" b="1" dirty="0" err="1" smtClean="0"/>
              <a:t>dL</a:t>
            </a:r>
            <a:endParaRPr lang="en-US" sz="2800" b="1" dirty="0" smtClean="0"/>
          </a:p>
          <a:p>
            <a:r>
              <a:rPr lang="en-US" sz="2800" b="1" dirty="0" smtClean="0"/>
              <a:t>Rural adult population: 8.6 mg/</a:t>
            </a:r>
            <a:r>
              <a:rPr lang="en-US" sz="2800" b="1" dirty="0" err="1" smtClean="0"/>
              <a:t>dL</a:t>
            </a:r>
            <a:endParaRPr lang="en-US" sz="2800" b="1" dirty="0" smtClean="0"/>
          </a:p>
          <a:p>
            <a:r>
              <a:rPr lang="en-US" sz="2800" b="1" dirty="0" smtClean="0"/>
              <a:t>Bangkok children: 11.2-18.8 mg/</a:t>
            </a:r>
            <a:r>
              <a:rPr lang="en-US" sz="2800" b="1" dirty="0" err="1" smtClean="0"/>
              <a:t>dL</a:t>
            </a:r>
            <a:endParaRPr lang="en-US" sz="2800" b="1" dirty="0" smtClean="0"/>
          </a:p>
          <a:p>
            <a:r>
              <a:rPr lang="en-US" sz="2800" b="1" dirty="0" smtClean="0"/>
              <a:t>Rural children: 4.4-8.2 mg/</a:t>
            </a:r>
            <a:r>
              <a:rPr lang="en-US" sz="2800" b="1" dirty="0" err="1" smtClean="0"/>
              <a:t>dL</a:t>
            </a:r>
            <a:endParaRPr lang="en-US" sz="2800" b="1" dirty="0" smtClean="0"/>
          </a:p>
          <a:p>
            <a:r>
              <a:rPr lang="en-US" sz="2800" b="1" dirty="0" smtClean="0"/>
              <a:t>Traffic police officers: 14.8-25.7 mg/</a:t>
            </a:r>
            <a:r>
              <a:rPr lang="en-US" sz="2800" b="1" dirty="0" err="1" smtClean="0"/>
              <a:t>dL</a:t>
            </a:r>
            <a:endParaRPr lang="en-US" sz="2800" b="1" dirty="0" smtClean="0"/>
          </a:p>
          <a:p>
            <a:r>
              <a:rPr lang="en-US" sz="2800" b="1" dirty="0" smtClean="0"/>
              <a:t>Bangkok bus drivers: 11.8-21.4 mg/</a:t>
            </a:r>
            <a:r>
              <a:rPr lang="en-US" sz="2800" b="1" dirty="0" err="1" smtClean="0"/>
              <a:t>dL</a:t>
            </a:r>
            <a:endParaRPr lang="en-US" sz="2800" b="1"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978709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Thailand phase-out of leaded gasoline</a:t>
            </a:r>
            <a:endParaRPr lang="en-US" dirty="0"/>
          </a:p>
        </p:txBody>
      </p:sp>
      <p:sp>
        <p:nvSpPr>
          <p:cNvPr id="3" name="Content Placeholder 2"/>
          <p:cNvSpPr>
            <a:spLocks noGrp="1"/>
          </p:cNvSpPr>
          <p:nvPr>
            <p:ph idx="1"/>
          </p:nvPr>
        </p:nvSpPr>
        <p:spPr/>
        <p:txBody>
          <a:bodyPr>
            <a:normAutofit/>
          </a:bodyPr>
          <a:lstStyle/>
          <a:p>
            <a:r>
              <a:rPr lang="en-US" sz="2800" b="1" dirty="0" smtClean="0"/>
              <a:t>Before 1984: 0.84 g/L</a:t>
            </a:r>
          </a:p>
          <a:p>
            <a:r>
              <a:rPr lang="en-US" sz="2800" b="1" dirty="0" smtClean="0"/>
              <a:t>1987: 0.45 g/L</a:t>
            </a:r>
          </a:p>
          <a:p>
            <a:r>
              <a:rPr lang="en-US" sz="2800" b="1" dirty="0" smtClean="0"/>
              <a:t>1989: 0.4 g/L</a:t>
            </a:r>
          </a:p>
          <a:p>
            <a:r>
              <a:rPr lang="en-US" sz="2800" b="1" dirty="0" smtClean="0"/>
              <a:t>1991: unleaded premium gas available</a:t>
            </a:r>
          </a:p>
          <a:p>
            <a:r>
              <a:rPr lang="en-US" sz="2800" b="1" dirty="0" smtClean="0"/>
              <a:t>1992: 0.15 g/L</a:t>
            </a:r>
          </a:p>
          <a:p>
            <a:r>
              <a:rPr lang="en-US" sz="2800" b="1" dirty="0" smtClean="0"/>
              <a:t>1994: phase out of regular leaded gasoline</a:t>
            </a:r>
          </a:p>
          <a:p>
            <a:r>
              <a:rPr lang="en-US" sz="2800" b="1" dirty="0" smtClean="0"/>
              <a:t>1995: phase out of premium leaded gasoline</a:t>
            </a:r>
            <a:endParaRPr lang="en-US" sz="2800" b="1" dirty="0"/>
          </a:p>
        </p:txBody>
      </p:sp>
    </p:spTree>
    <p:extLst>
      <p:ext uri="{BB962C8B-B14F-4D97-AF65-F5344CB8AC3E}">
        <p14:creationId xmlns:p14="http://schemas.microsoft.com/office/powerpoint/2010/main" val="247942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leaded gasoline phase-out</a:t>
            </a:r>
            <a:endParaRPr lang="en-US" dirty="0"/>
          </a:p>
        </p:txBody>
      </p:sp>
      <p:sp>
        <p:nvSpPr>
          <p:cNvPr id="3" name="Content Placeholder 2"/>
          <p:cNvSpPr>
            <a:spLocks noGrp="1"/>
          </p:cNvSpPr>
          <p:nvPr>
            <p:ph idx="1"/>
          </p:nvPr>
        </p:nvSpPr>
        <p:spPr/>
        <p:txBody>
          <a:bodyPr>
            <a:normAutofit/>
          </a:bodyPr>
          <a:lstStyle/>
          <a:p>
            <a:r>
              <a:rPr lang="en-US" sz="3600" b="1" dirty="0" smtClean="0"/>
              <a:t>Decreased ambient lead concentrations</a:t>
            </a:r>
          </a:p>
          <a:p>
            <a:r>
              <a:rPr lang="en-US" sz="3600" b="1" dirty="0" smtClean="0"/>
              <a:t>Reduce adult hypertension</a:t>
            </a:r>
          </a:p>
          <a:p>
            <a:r>
              <a:rPr lang="en-US" sz="3600" b="1" dirty="0" smtClean="0"/>
              <a:t>Prevent decreased IQ in children</a:t>
            </a:r>
          </a:p>
          <a:p>
            <a:r>
              <a:rPr lang="en-US" sz="3600" b="1" dirty="0" smtClean="0"/>
              <a:t>Annual cost savings: US $ 460 million</a:t>
            </a:r>
            <a:endParaRPr lang="en-US" sz="3600" b="1" dirty="0"/>
          </a:p>
        </p:txBody>
      </p:sp>
    </p:spTree>
    <p:extLst>
      <p:ext uri="{BB962C8B-B14F-4D97-AF65-F5344CB8AC3E}">
        <p14:creationId xmlns:p14="http://schemas.microsoft.com/office/powerpoint/2010/main" val="2389339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7" name="Content Placeholder 6"/>
          <p:cNvSpPr>
            <a:spLocks noGrp="1"/>
          </p:cNvSpPr>
          <p:nvPr>
            <p:ph idx="1"/>
          </p:nvPr>
        </p:nvSpPr>
        <p:spPr/>
        <p:txBody>
          <a:bodyPr>
            <a:normAutofit/>
          </a:bodyPr>
          <a:lstStyle/>
          <a:p>
            <a:r>
              <a:rPr lang="en-US" sz="2800" b="1" dirty="0" smtClean="0"/>
              <a:t>What is the treatment for a 45 year old male with encephalopathy and a blood lead concentration of 120 mcg/</a:t>
            </a:r>
            <a:r>
              <a:rPr lang="en-US" sz="2800" b="1" dirty="0" err="1" smtClean="0"/>
              <a:t>dL</a:t>
            </a:r>
            <a:r>
              <a:rPr lang="en-US" sz="2800" b="1" dirty="0" smtClean="0"/>
              <a:t>?</a:t>
            </a:r>
          </a:p>
          <a:p>
            <a:r>
              <a:rPr lang="en-US" sz="2800" b="1" dirty="0" smtClean="0"/>
              <a:t>What is the treatment for a 4 year old girl with 2% height, speech delay and a blood lead concentration of 70 mcg/</a:t>
            </a:r>
            <a:r>
              <a:rPr lang="en-US" sz="2800" b="1" dirty="0" err="1" smtClean="0"/>
              <a:t>dL</a:t>
            </a:r>
            <a:r>
              <a:rPr lang="en-US" sz="2800" b="1" dirty="0" smtClean="0"/>
              <a:t>?</a:t>
            </a:r>
          </a:p>
          <a:p>
            <a:r>
              <a:rPr lang="en-US" sz="2800" b="1" dirty="0" smtClean="0"/>
              <a:t>What is the management for an 8 year old male who lives in a home built in 1953 and has a blood lead concentration of 30 mcg/</a:t>
            </a:r>
            <a:r>
              <a:rPr lang="en-US" sz="2800" b="1" dirty="0" err="1" smtClean="0"/>
              <a:t>dL</a:t>
            </a:r>
            <a:r>
              <a:rPr lang="en-US" sz="2800" b="1" dirty="0" smtClean="0"/>
              <a:t>?</a:t>
            </a:r>
            <a:endParaRPr lang="en-US" sz="2800" b="1" dirty="0"/>
          </a:p>
        </p:txBody>
      </p:sp>
    </p:spTree>
    <p:extLst>
      <p:ext uri="{BB962C8B-B14F-4D97-AF65-F5344CB8AC3E}">
        <p14:creationId xmlns:p14="http://schemas.microsoft.com/office/powerpoint/2010/main" val="15253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4" name="Text Placeholder 3"/>
          <p:cNvSpPr>
            <a:spLocks noGrp="1"/>
          </p:cNvSpPr>
          <p:nvPr>
            <p:ph type="body" idx="1"/>
          </p:nvPr>
        </p:nvSpPr>
        <p:spPr/>
        <p:txBody>
          <a:bodyPr/>
          <a:lstStyle/>
          <a:p>
            <a:r>
              <a:rPr lang="en-US" b="1" dirty="0" smtClean="0"/>
              <a:t>Microcytic Anemia</a:t>
            </a:r>
            <a:endParaRPr lang="en-US" b="1" dirty="0"/>
          </a:p>
        </p:txBody>
      </p:sp>
      <p:sp>
        <p:nvSpPr>
          <p:cNvPr id="5" name="Content Placeholder 4"/>
          <p:cNvSpPr>
            <a:spLocks noGrp="1"/>
          </p:cNvSpPr>
          <p:nvPr>
            <p:ph sz="half" idx="2"/>
          </p:nvPr>
        </p:nvSpPr>
        <p:spPr/>
        <p:txBody>
          <a:bodyPr>
            <a:normAutofit/>
          </a:bodyPr>
          <a:lstStyle/>
          <a:p>
            <a:r>
              <a:rPr lang="en-US" sz="2800" b="1" dirty="0" smtClean="0"/>
              <a:t>Iron deficiency</a:t>
            </a:r>
          </a:p>
          <a:p>
            <a:r>
              <a:rPr lang="en-US" sz="2800" b="1" dirty="0" err="1" smtClean="0"/>
              <a:t>Hemoglobinopathy</a:t>
            </a:r>
            <a:endParaRPr lang="en-US" sz="2800" b="1" dirty="0" smtClean="0"/>
          </a:p>
          <a:p>
            <a:r>
              <a:rPr lang="en-US" sz="2800" b="1" dirty="0" smtClean="0"/>
              <a:t>Lead poisoning</a:t>
            </a:r>
            <a:endParaRPr lang="en-US" sz="2800" b="1" dirty="0"/>
          </a:p>
        </p:txBody>
      </p:sp>
      <p:sp>
        <p:nvSpPr>
          <p:cNvPr id="6" name="Text Placeholder 5"/>
          <p:cNvSpPr>
            <a:spLocks noGrp="1"/>
          </p:cNvSpPr>
          <p:nvPr>
            <p:ph type="body" sz="quarter" idx="3"/>
          </p:nvPr>
        </p:nvSpPr>
        <p:spPr/>
        <p:txBody>
          <a:bodyPr/>
          <a:lstStyle/>
          <a:p>
            <a:r>
              <a:rPr lang="en-US" b="1" dirty="0" smtClean="0"/>
              <a:t>Decreased Concentration</a:t>
            </a:r>
            <a:endParaRPr lang="en-US" b="1" dirty="0"/>
          </a:p>
        </p:txBody>
      </p:sp>
      <p:sp>
        <p:nvSpPr>
          <p:cNvPr id="7" name="Content Placeholder 6"/>
          <p:cNvSpPr>
            <a:spLocks noGrp="1"/>
          </p:cNvSpPr>
          <p:nvPr>
            <p:ph sz="quarter" idx="4"/>
          </p:nvPr>
        </p:nvSpPr>
        <p:spPr/>
        <p:txBody>
          <a:bodyPr>
            <a:normAutofit/>
          </a:bodyPr>
          <a:lstStyle/>
          <a:p>
            <a:r>
              <a:rPr lang="en-US" sz="2800" b="1" dirty="0" smtClean="0"/>
              <a:t>Attention deficit</a:t>
            </a:r>
          </a:p>
          <a:p>
            <a:r>
              <a:rPr lang="en-US" sz="2800" b="1" dirty="0" smtClean="0"/>
              <a:t>Hyperactivity</a:t>
            </a:r>
          </a:p>
          <a:p>
            <a:r>
              <a:rPr lang="en-US" sz="2800" b="1" dirty="0" smtClean="0"/>
              <a:t>Depression</a:t>
            </a:r>
          </a:p>
          <a:p>
            <a:r>
              <a:rPr lang="en-US" sz="2800" b="1" dirty="0" smtClean="0"/>
              <a:t>Anxiety, social phobia, OCD</a:t>
            </a:r>
          </a:p>
          <a:p>
            <a:r>
              <a:rPr lang="en-US" sz="2800" b="1" dirty="0" smtClean="0"/>
              <a:t>Absence seizures</a:t>
            </a:r>
          </a:p>
          <a:p>
            <a:r>
              <a:rPr lang="en-US" sz="2800" b="1" dirty="0" smtClean="0"/>
              <a:t>CNS infection</a:t>
            </a:r>
            <a:endParaRPr lang="en-US" sz="2800" b="1" dirty="0"/>
          </a:p>
        </p:txBody>
      </p:sp>
    </p:spTree>
    <p:extLst>
      <p:ext uri="{BB962C8B-B14F-4D97-AF65-F5344CB8AC3E}">
        <p14:creationId xmlns:p14="http://schemas.microsoft.com/office/powerpoint/2010/main" val="3157430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Treatment Summary</a:t>
            </a:r>
            <a:endParaRPr lang="en-US" dirty="0"/>
          </a:p>
        </p:txBody>
      </p:sp>
      <p:sp>
        <p:nvSpPr>
          <p:cNvPr id="4" name="Content Placeholder 3"/>
          <p:cNvSpPr>
            <a:spLocks noGrp="1"/>
          </p:cNvSpPr>
          <p:nvPr>
            <p:ph sz="half" idx="2"/>
          </p:nvPr>
        </p:nvSpPr>
        <p:spPr>
          <a:xfrm>
            <a:off x="805138" y="1699591"/>
            <a:ext cx="4396339" cy="3741738"/>
          </a:xfrm>
        </p:spPr>
        <p:txBody>
          <a:bodyPr>
            <a:normAutofit lnSpcReduction="10000"/>
          </a:bodyPr>
          <a:lstStyle/>
          <a:p>
            <a:pPr marL="0" indent="0">
              <a:buNone/>
            </a:pPr>
            <a:r>
              <a:rPr lang="en-US" sz="2400" b="1" dirty="0"/>
              <a:t>Acute </a:t>
            </a:r>
            <a:r>
              <a:rPr lang="en-US" sz="2400" b="1" dirty="0" err="1"/>
              <a:t>Encephaloapthy</a:t>
            </a:r>
            <a:endParaRPr lang="en-US" sz="2400" b="1" dirty="0"/>
          </a:p>
          <a:p>
            <a:r>
              <a:rPr lang="en-US" sz="2400" b="1" dirty="0"/>
              <a:t>BAL , then CaNa2 EDTA</a:t>
            </a:r>
          </a:p>
          <a:p>
            <a:r>
              <a:rPr lang="en-US" sz="2400" b="1" dirty="0"/>
              <a:t>Start </a:t>
            </a:r>
            <a:r>
              <a:rPr lang="en-US" sz="2400" b="1" dirty="0" err="1"/>
              <a:t>Succimer</a:t>
            </a:r>
            <a:r>
              <a:rPr lang="en-US" sz="2400" b="1" dirty="0"/>
              <a:t> as soon as feasible.</a:t>
            </a:r>
          </a:p>
          <a:p>
            <a:pPr marL="0" indent="0">
              <a:buNone/>
            </a:pPr>
            <a:endParaRPr lang="en-US" sz="2400" b="1" dirty="0" smtClean="0"/>
          </a:p>
          <a:p>
            <a:pPr marL="0" indent="0">
              <a:buNone/>
            </a:pPr>
            <a:r>
              <a:rPr lang="en-US" sz="2400" b="1" dirty="0"/>
              <a:t>SYMPTOMATIC:</a:t>
            </a:r>
          </a:p>
          <a:p>
            <a:r>
              <a:rPr lang="en-US" sz="2400" b="1" dirty="0"/>
              <a:t>PB &gt; 45 mcg/dl</a:t>
            </a:r>
          </a:p>
          <a:p>
            <a:r>
              <a:rPr lang="en-US" sz="2400" b="1" dirty="0" err="1"/>
              <a:t>Succimer</a:t>
            </a:r>
            <a:endParaRPr lang="en-US" sz="2400" b="1" dirty="0"/>
          </a:p>
          <a:p>
            <a:pPr marL="0" indent="0">
              <a:buNone/>
            </a:pPr>
            <a:endParaRPr lang="en-US" b="1" dirty="0"/>
          </a:p>
        </p:txBody>
      </p:sp>
      <p:sp>
        <p:nvSpPr>
          <p:cNvPr id="6" name="Content Placeholder 5"/>
          <p:cNvSpPr>
            <a:spLocks noGrp="1"/>
          </p:cNvSpPr>
          <p:nvPr>
            <p:ph sz="quarter" idx="4"/>
          </p:nvPr>
        </p:nvSpPr>
        <p:spPr>
          <a:xfrm>
            <a:off x="5654495" y="1853248"/>
            <a:ext cx="4396339" cy="3741738"/>
          </a:xfrm>
        </p:spPr>
        <p:txBody>
          <a:bodyPr>
            <a:normAutofit fontScale="85000" lnSpcReduction="20000"/>
          </a:bodyPr>
          <a:lstStyle/>
          <a:p>
            <a:pPr marL="0" indent="0">
              <a:buNone/>
            </a:pPr>
            <a:r>
              <a:rPr lang="en-US" sz="2400" b="1" dirty="0" smtClean="0"/>
              <a:t>ASYMPTOMATIC</a:t>
            </a:r>
          </a:p>
          <a:p>
            <a:r>
              <a:rPr lang="en-US" sz="2400" b="1" dirty="0" smtClean="0"/>
              <a:t>PB &gt; 70 mcg/dl</a:t>
            </a:r>
          </a:p>
          <a:p>
            <a:r>
              <a:rPr lang="en-US" sz="2400" b="1" dirty="0" err="1" smtClean="0"/>
              <a:t>Succimer</a:t>
            </a:r>
            <a:endParaRPr lang="en-US" sz="2400" b="1" dirty="0"/>
          </a:p>
          <a:p>
            <a:endParaRPr lang="en-US" sz="2400" b="1" dirty="0"/>
          </a:p>
          <a:p>
            <a:r>
              <a:rPr lang="en-US" sz="2400" b="1" dirty="0"/>
              <a:t>PB &lt; 45 </a:t>
            </a:r>
            <a:r>
              <a:rPr lang="en-US" sz="2400" b="1" dirty="0" smtClean="0"/>
              <a:t>mcg/dl</a:t>
            </a:r>
            <a:endParaRPr lang="en-US" sz="2400" b="1" dirty="0"/>
          </a:p>
          <a:p>
            <a:r>
              <a:rPr lang="en-US" sz="2400" b="1" dirty="0"/>
              <a:t>Abatement if </a:t>
            </a:r>
            <a:r>
              <a:rPr lang="en-US" sz="2400" b="1" dirty="0" smtClean="0"/>
              <a:t>possible</a:t>
            </a:r>
          </a:p>
          <a:p>
            <a:pPr marL="0" indent="0">
              <a:buNone/>
            </a:pPr>
            <a:endParaRPr lang="en-US" sz="2400" b="1" dirty="0"/>
          </a:p>
          <a:p>
            <a:r>
              <a:rPr lang="en-US" sz="2400" b="1" dirty="0"/>
              <a:t>PB &lt; 20 </a:t>
            </a:r>
            <a:r>
              <a:rPr lang="en-US" sz="2400" b="1" dirty="0" smtClean="0"/>
              <a:t>mcg/dl</a:t>
            </a:r>
            <a:endParaRPr lang="en-US" sz="2400" b="1" dirty="0"/>
          </a:p>
          <a:p>
            <a:r>
              <a:rPr lang="en-US" sz="2400" b="1" dirty="0"/>
              <a:t>Follow </a:t>
            </a:r>
            <a:r>
              <a:rPr lang="en-US" sz="2400" b="1" dirty="0" smtClean="0"/>
              <a:t>– up </a:t>
            </a:r>
            <a:r>
              <a:rPr lang="en-US" sz="2400" b="1" dirty="0"/>
              <a:t>at regular intervals </a:t>
            </a:r>
            <a:r>
              <a:rPr lang="en-US" sz="2400" b="1" dirty="0" smtClean="0"/>
              <a:t>every 2-3 </a:t>
            </a:r>
            <a:r>
              <a:rPr lang="en-US" sz="2400" b="1" dirty="0"/>
              <a:t>months</a:t>
            </a:r>
          </a:p>
          <a:p>
            <a:endParaRPr lang="en-US" dirty="0"/>
          </a:p>
        </p:txBody>
      </p:sp>
    </p:spTree>
    <p:extLst>
      <p:ext uri="{BB962C8B-B14F-4D97-AF65-F5344CB8AC3E}">
        <p14:creationId xmlns:p14="http://schemas.microsoft.com/office/powerpoint/2010/main" val="2223965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7" name="Content Placeholder 6"/>
          <p:cNvSpPr>
            <a:spLocks noGrp="1"/>
          </p:cNvSpPr>
          <p:nvPr>
            <p:ph idx="1"/>
          </p:nvPr>
        </p:nvSpPr>
        <p:spPr/>
        <p:txBody>
          <a:bodyPr/>
          <a:lstStyle/>
          <a:p>
            <a:r>
              <a:rPr lang="en-US" sz="2800" b="1" dirty="0" smtClean="0"/>
              <a:t>What is the treatment for a 45 year old male with encephalopathy and a blood lead concentration of 120 mcg/</a:t>
            </a:r>
            <a:r>
              <a:rPr lang="en-US" sz="2800" b="1" dirty="0" err="1" smtClean="0"/>
              <a:t>dL</a:t>
            </a:r>
            <a:r>
              <a:rPr lang="en-US" sz="2800" b="1" dirty="0" smtClean="0"/>
              <a:t>?</a:t>
            </a:r>
          </a:p>
          <a:p>
            <a:endParaRPr lang="en-US" b="1" dirty="0"/>
          </a:p>
        </p:txBody>
      </p:sp>
    </p:spTree>
    <p:extLst>
      <p:ext uri="{BB962C8B-B14F-4D97-AF65-F5344CB8AC3E}">
        <p14:creationId xmlns:p14="http://schemas.microsoft.com/office/powerpoint/2010/main" val="320855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7" name="Content Placeholder 6"/>
          <p:cNvSpPr>
            <a:spLocks noGrp="1"/>
          </p:cNvSpPr>
          <p:nvPr>
            <p:ph idx="1"/>
          </p:nvPr>
        </p:nvSpPr>
        <p:spPr/>
        <p:txBody>
          <a:bodyPr/>
          <a:lstStyle/>
          <a:p>
            <a:r>
              <a:rPr lang="en-US" sz="2800" b="1" dirty="0" smtClean="0"/>
              <a:t>What is the treatment for a 45 year old male with encephalopathy and a blood lead concentration of 120 mcg/</a:t>
            </a:r>
            <a:r>
              <a:rPr lang="en-US" sz="2800" b="1" dirty="0" err="1" smtClean="0"/>
              <a:t>dL</a:t>
            </a:r>
            <a:r>
              <a:rPr lang="en-US" sz="2800" b="1" dirty="0" smtClean="0"/>
              <a:t>?</a:t>
            </a:r>
          </a:p>
          <a:p>
            <a:endParaRPr lang="en-US" b="1" dirty="0"/>
          </a:p>
          <a:p>
            <a:pPr marL="0" indent="0" algn="ctr">
              <a:buNone/>
            </a:pPr>
            <a:r>
              <a:rPr lang="en-US" sz="3200" b="1" dirty="0" smtClean="0">
                <a:solidFill>
                  <a:srgbClr val="FFFF00"/>
                </a:solidFill>
              </a:rPr>
              <a:t>BAL and </a:t>
            </a:r>
            <a:r>
              <a:rPr lang="en-US" sz="3200" b="1" dirty="0" err="1" smtClean="0">
                <a:solidFill>
                  <a:srgbClr val="FFFF00"/>
                </a:solidFill>
              </a:rPr>
              <a:t>CaNaEDTA</a:t>
            </a:r>
            <a:endParaRPr lang="en-US" sz="3200" b="1" dirty="0" smtClean="0">
              <a:solidFill>
                <a:srgbClr val="FFFF00"/>
              </a:solidFill>
            </a:endParaRPr>
          </a:p>
        </p:txBody>
      </p:sp>
    </p:spTree>
    <p:extLst>
      <p:ext uri="{BB962C8B-B14F-4D97-AF65-F5344CB8AC3E}">
        <p14:creationId xmlns:p14="http://schemas.microsoft.com/office/powerpoint/2010/main" val="12108376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7" name="Content Placeholder 6"/>
          <p:cNvSpPr>
            <a:spLocks noGrp="1"/>
          </p:cNvSpPr>
          <p:nvPr>
            <p:ph idx="1"/>
          </p:nvPr>
        </p:nvSpPr>
        <p:spPr/>
        <p:txBody>
          <a:bodyPr>
            <a:normAutofit/>
          </a:bodyPr>
          <a:lstStyle/>
          <a:p>
            <a:r>
              <a:rPr lang="en-US" sz="2800" b="1" dirty="0" smtClean="0"/>
              <a:t>What is the treatment for a 4 year old girl with 2% height, speech delay, otherwise asymptomatic, and a blood lead concentration of 70 mcg/</a:t>
            </a:r>
            <a:r>
              <a:rPr lang="en-US" sz="2800" b="1" dirty="0" err="1" smtClean="0"/>
              <a:t>dL</a:t>
            </a:r>
            <a:r>
              <a:rPr lang="en-US" sz="2800" b="1" dirty="0" smtClean="0"/>
              <a:t>?</a:t>
            </a:r>
          </a:p>
        </p:txBody>
      </p:sp>
    </p:spTree>
    <p:extLst>
      <p:ext uri="{BB962C8B-B14F-4D97-AF65-F5344CB8AC3E}">
        <p14:creationId xmlns:p14="http://schemas.microsoft.com/office/powerpoint/2010/main" val="1578961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7" name="Content Placeholder 6"/>
          <p:cNvSpPr>
            <a:spLocks noGrp="1"/>
          </p:cNvSpPr>
          <p:nvPr>
            <p:ph idx="1"/>
          </p:nvPr>
        </p:nvSpPr>
        <p:spPr/>
        <p:txBody>
          <a:bodyPr/>
          <a:lstStyle/>
          <a:p>
            <a:r>
              <a:rPr lang="en-US" sz="2800" b="1" dirty="0" smtClean="0"/>
              <a:t>What is the treatment for a 4 year old girl with 2% height, speech delay, otherwise asymptomatic, and a blood lead concentration of 70 mcg/</a:t>
            </a:r>
            <a:r>
              <a:rPr lang="en-US" sz="2800" b="1" dirty="0" err="1" smtClean="0"/>
              <a:t>dL</a:t>
            </a:r>
            <a:r>
              <a:rPr lang="en-US" sz="2800" b="1" dirty="0" smtClean="0"/>
              <a:t>?</a:t>
            </a:r>
          </a:p>
          <a:p>
            <a:endParaRPr lang="en-US" b="1" dirty="0"/>
          </a:p>
          <a:p>
            <a:pPr marL="0" indent="0" algn="ctr">
              <a:buNone/>
            </a:pPr>
            <a:r>
              <a:rPr lang="en-US" sz="3200" b="1" dirty="0" err="1" smtClean="0">
                <a:solidFill>
                  <a:srgbClr val="FFFF00"/>
                </a:solidFill>
              </a:rPr>
              <a:t>Succimer</a:t>
            </a:r>
            <a:endParaRPr lang="en-US" sz="3200" b="1" dirty="0" smtClean="0">
              <a:solidFill>
                <a:srgbClr val="FFFF00"/>
              </a:solidFill>
            </a:endParaRPr>
          </a:p>
        </p:txBody>
      </p:sp>
    </p:spTree>
    <p:extLst>
      <p:ext uri="{BB962C8B-B14F-4D97-AF65-F5344CB8AC3E}">
        <p14:creationId xmlns:p14="http://schemas.microsoft.com/office/powerpoint/2010/main" val="3717330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7" name="Content Placeholder 6"/>
          <p:cNvSpPr>
            <a:spLocks noGrp="1"/>
          </p:cNvSpPr>
          <p:nvPr>
            <p:ph idx="1"/>
          </p:nvPr>
        </p:nvSpPr>
        <p:spPr/>
        <p:txBody>
          <a:bodyPr>
            <a:normAutofit/>
          </a:bodyPr>
          <a:lstStyle/>
          <a:p>
            <a:r>
              <a:rPr lang="en-US" sz="2800" b="1" dirty="0" smtClean="0"/>
              <a:t>What is the management for an 8 year old male who lives in a home built in 1953 and has a blood lead concentration of 30 mcg/</a:t>
            </a:r>
            <a:r>
              <a:rPr lang="en-US" sz="2800" b="1" dirty="0" err="1" smtClean="0"/>
              <a:t>dL</a:t>
            </a:r>
            <a:r>
              <a:rPr lang="en-US" sz="2800" b="1" dirty="0" smtClean="0"/>
              <a:t>?</a:t>
            </a:r>
            <a:endParaRPr lang="en-US" sz="2800" b="1" dirty="0"/>
          </a:p>
        </p:txBody>
      </p:sp>
    </p:spTree>
    <p:extLst>
      <p:ext uri="{BB962C8B-B14F-4D97-AF65-F5344CB8AC3E}">
        <p14:creationId xmlns:p14="http://schemas.microsoft.com/office/powerpoint/2010/main" val="2895667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7" name="Content Placeholder 6"/>
          <p:cNvSpPr>
            <a:spLocks noGrp="1"/>
          </p:cNvSpPr>
          <p:nvPr>
            <p:ph idx="1"/>
          </p:nvPr>
        </p:nvSpPr>
        <p:spPr/>
        <p:txBody>
          <a:bodyPr>
            <a:normAutofit lnSpcReduction="10000"/>
          </a:bodyPr>
          <a:lstStyle/>
          <a:p>
            <a:r>
              <a:rPr lang="en-US" sz="2800" b="1" dirty="0" smtClean="0"/>
              <a:t>What is the management for an 8 year old male who lives in a home built in 1953 and has a blood lead concentration of 30 mcg/</a:t>
            </a:r>
            <a:r>
              <a:rPr lang="en-US" sz="2800" b="1" dirty="0" err="1" smtClean="0"/>
              <a:t>dL</a:t>
            </a:r>
            <a:r>
              <a:rPr lang="en-US" sz="2800" b="1" dirty="0" smtClean="0"/>
              <a:t>?</a:t>
            </a:r>
          </a:p>
          <a:p>
            <a:endParaRPr lang="en-US" sz="2800" b="1" dirty="0"/>
          </a:p>
          <a:p>
            <a:pPr marL="0" indent="0" algn="ctr">
              <a:buNone/>
            </a:pPr>
            <a:r>
              <a:rPr lang="en-US" sz="3200" b="1" dirty="0" smtClean="0">
                <a:solidFill>
                  <a:srgbClr val="FFFF00"/>
                </a:solidFill>
              </a:rPr>
              <a:t>Consider remediation of environment</a:t>
            </a:r>
          </a:p>
          <a:p>
            <a:pPr marL="0" indent="0" algn="ctr">
              <a:buNone/>
            </a:pPr>
            <a:endParaRPr lang="en-US" sz="3200" b="1" dirty="0" smtClean="0">
              <a:solidFill>
                <a:srgbClr val="FFFF00"/>
              </a:solidFill>
            </a:endParaRPr>
          </a:p>
          <a:p>
            <a:pPr marL="0" indent="0" algn="ctr">
              <a:buNone/>
            </a:pPr>
            <a:r>
              <a:rPr lang="en-US" sz="3200" b="1" dirty="0" smtClean="0">
                <a:solidFill>
                  <a:srgbClr val="FFFF00"/>
                </a:solidFill>
              </a:rPr>
              <a:t>Repeat testing of blood lead concentration within 2 months</a:t>
            </a:r>
            <a:endParaRPr lang="en-US" sz="3200" b="1" dirty="0">
              <a:solidFill>
                <a:srgbClr val="FFFF00"/>
              </a:solidFill>
            </a:endParaRPr>
          </a:p>
        </p:txBody>
      </p:sp>
    </p:spTree>
    <p:extLst>
      <p:ext uri="{BB962C8B-B14F-4D97-AF65-F5344CB8AC3E}">
        <p14:creationId xmlns:p14="http://schemas.microsoft.com/office/powerpoint/2010/main" val="2141572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8" name="Content Placeholder 7"/>
          <p:cNvPicPr>
            <a:picLocks noGrp="1" noChangeAspect="1"/>
          </p:cNvPicPr>
          <p:nvPr>
            <p:ph idx="1"/>
          </p:nvPr>
        </p:nvPicPr>
        <p:blipFill>
          <a:blip r:embed="rId2"/>
          <a:stretch>
            <a:fillRect/>
          </a:stretch>
        </p:blipFill>
        <p:spPr>
          <a:xfrm>
            <a:off x="3963058" y="1504484"/>
            <a:ext cx="5036949" cy="4798945"/>
          </a:xfrm>
          <a:prstGeom prst="rect">
            <a:avLst/>
          </a:prstGeom>
        </p:spPr>
      </p:pic>
    </p:spTree>
    <p:extLst>
      <p:ext uri="{BB962C8B-B14F-4D97-AF65-F5344CB8AC3E}">
        <p14:creationId xmlns:p14="http://schemas.microsoft.com/office/powerpoint/2010/main" val="1546511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tests would you like to order?</a:t>
            </a:r>
          </a:p>
        </p:txBody>
      </p:sp>
      <p:sp>
        <p:nvSpPr>
          <p:cNvPr id="8" name="Content Placeholder 7"/>
          <p:cNvSpPr>
            <a:spLocks noGrp="1"/>
          </p:cNvSpPr>
          <p:nvPr>
            <p:ph idx="1"/>
          </p:nvPr>
        </p:nvSpPr>
        <p:spPr/>
        <p:txBody>
          <a:bodyPr>
            <a:normAutofit/>
          </a:bodyPr>
          <a:lstStyle/>
          <a:p>
            <a:pPr marL="0" indent="0">
              <a:buNone/>
            </a:pPr>
            <a:endParaRPr lang="en-US" sz="3200" b="1" dirty="0"/>
          </a:p>
        </p:txBody>
      </p:sp>
    </p:spTree>
    <p:extLst>
      <p:ext uri="{BB962C8B-B14F-4D97-AF65-F5344CB8AC3E}">
        <p14:creationId xmlns:p14="http://schemas.microsoft.com/office/powerpoint/2010/main" val="244496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tests would you like to order?</a:t>
            </a:r>
          </a:p>
        </p:txBody>
      </p:sp>
      <p:sp>
        <p:nvSpPr>
          <p:cNvPr id="8" name="Content Placeholder 7"/>
          <p:cNvSpPr>
            <a:spLocks noGrp="1"/>
          </p:cNvSpPr>
          <p:nvPr>
            <p:ph idx="1"/>
          </p:nvPr>
        </p:nvSpPr>
        <p:spPr/>
        <p:txBody>
          <a:bodyPr>
            <a:normAutofit/>
          </a:bodyPr>
          <a:lstStyle/>
          <a:p>
            <a:r>
              <a:rPr lang="en-US" sz="3200" b="1" dirty="0" smtClean="0"/>
              <a:t>CBC with peripheral smear</a:t>
            </a:r>
          </a:p>
          <a:p>
            <a:r>
              <a:rPr lang="en-US" sz="3200" b="1" dirty="0" smtClean="0"/>
              <a:t>Blood lead concentration</a:t>
            </a:r>
          </a:p>
          <a:p>
            <a:r>
              <a:rPr lang="en-US" sz="3200" b="1" dirty="0" smtClean="0"/>
              <a:t>BUN and Cr</a:t>
            </a:r>
          </a:p>
          <a:p>
            <a:r>
              <a:rPr lang="en-US" sz="3200" b="1" dirty="0" smtClean="0"/>
              <a:t>Urinalysis</a:t>
            </a:r>
            <a:endParaRPr lang="en-US" sz="3200" b="1" dirty="0"/>
          </a:p>
        </p:txBody>
      </p:sp>
    </p:spTree>
    <p:extLst>
      <p:ext uri="{BB962C8B-B14F-4D97-AF65-F5344CB8AC3E}">
        <p14:creationId xmlns:p14="http://schemas.microsoft.com/office/powerpoint/2010/main" val="206036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Mystery Case 1</a:t>
            </a:r>
            <a:endParaRPr lang="en-US" dirty="0"/>
          </a:p>
        </p:txBody>
      </p:sp>
      <p:sp>
        <p:nvSpPr>
          <p:cNvPr id="3" name="Content Placeholder 2"/>
          <p:cNvSpPr>
            <a:spLocks noGrp="1"/>
          </p:cNvSpPr>
          <p:nvPr>
            <p:ph idx="1"/>
          </p:nvPr>
        </p:nvSpPr>
        <p:spPr>
          <a:xfrm>
            <a:off x="357810" y="2052918"/>
            <a:ext cx="11370364" cy="4195481"/>
          </a:xfrm>
        </p:spPr>
        <p:txBody>
          <a:bodyPr>
            <a:normAutofit/>
          </a:bodyPr>
          <a:lstStyle/>
          <a:p>
            <a:r>
              <a:rPr lang="en-US" sz="2800" b="1" dirty="0"/>
              <a:t>7 year old </a:t>
            </a:r>
            <a:r>
              <a:rPr lang="en-US" sz="2800" b="1" dirty="0" smtClean="0"/>
              <a:t>boy</a:t>
            </a:r>
          </a:p>
          <a:p>
            <a:r>
              <a:rPr lang="en-US" sz="2800" b="1" dirty="0" smtClean="0"/>
              <a:t>Decreased appetite, intermittent abdominal pain + low weight</a:t>
            </a:r>
          </a:p>
          <a:p>
            <a:r>
              <a:rPr lang="en-US" sz="2800" b="1" dirty="0" smtClean="0"/>
              <a:t>Decreased concentration</a:t>
            </a:r>
          </a:p>
          <a:p>
            <a:r>
              <a:rPr lang="en-US" sz="2800" b="1" dirty="0" smtClean="0"/>
              <a:t>‘Iron deficiency anemia’</a:t>
            </a:r>
            <a:endParaRPr lang="en-US" sz="2800" b="1" dirty="0"/>
          </a:p>
          <a:p>
            <a:r>
              <a:rPr lang="en-US" sz="2800" b="1" dirty="0" smtClean="0"/>
              <a:t>Lives in grandparents’ home</a:t>
            </a:r>
          </a:p>
          <a:p>
            <a:r>
              <a:rPr lang="en-US" sz="2800" b="1" dirty="0" smtClean="0"/>
              <a:t>Home business: vehicle radiator repair</a:t>
            </a:r>
            <a:endParaRPr lang="en-US" sz="2800" b="1" dirty="0"/>
          </a:p>
          <a:p>
            <a:endParaRPr lang="en-US" dirty="0"/>
          </a:p>
        </p:txBody>
      </p:sp>
    </p:spTree>
    <p:extLst>
      <p:ext uri="{BB962C8B-B14F-4D97-AF65-F5344CB8AC3E}">
        <p14:creationId xmlns:p14="http://schemas.microsoft.com/office/powerpoint/2010/main" val="238937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Up</a:t>
            </a:r>
            <a:endParaRPr lang="en-US" dirty="0"/>
          </a:p>
        </p:txBody>
      </p:sp>
      <p:sp>
        <p:nvSpPr>
          <p:cNvPr id="3" name="Content Placeholder 2"/>
          <p:cNvSpPr>
            <a:spLocks noGrp="1"/>
          </p:cNvSpPr>
          <p:nvPr>
            <p:ph idx="1"/>
          </p:nvPr>
        </p:nvSpPr>
        <p:spPr>
          <a:xfrm>
            <a:off x="1103312" y="2052918"/>
            <a:ext cx="6531087" cy="4195481"/>
          </a:xfrm>
        </p:spPr>
        <p:txBody>
          <a:bodyPr>
            <a:normAutofit lnSpcReduction="10000"/>
          </a:bodyPr>
          <a:lstStyle/>
          <a:p>
            <a:r>
              <a:rPr lang="en-US" sz="2800" b="1" dirty="0" smtClean="0"/>
              <a:t>CBC: </a:t>
            </a:r>
            <a:r>
              <a:rPr lang="en-US" sz="2800" b="1" dirty="0"/>
              <a:t>H/H  9.5/ 27.5  (</a:t>
            </a:r>
            <a:r>
              <a:rPr lang="en-US" sz="2800" b="1" dirty="0" smtClean="0"/>
              <a:t>Normochromic, microcytic)</a:t>
            </a:r>
          </a:p>
          <a:p>
            <a:r>
              <a:rPr lang="en-US" sz="2800" b="1" dirty="0" smtClean="0"/>
              <a:t>Peripheral smear: basophilic stippling</a:t>
            </a:r>
          </a:p>
          <a:p>
            <a:r>
              <a:rPr lang="en-US" sz="2800" b="1" dirty="0" smtClean="0"/>
              <a:t>Creatinine: 1.0 mg/dl (0.2 – 0.8 mg/dl)</a:t>
            </a:r>
          </a:p>
          <a:p>
            <a:r>
              <a:rPr lang="en-US" sz="2800" b="1" dirty="0" smtClean="0"/>
              <a:t>UA: normal</a:t>
            </a:r>
          </a:p>
          <a:p>
            <a:r>
              <a:rPr lang="en-US" sz="2800" b="1" dirty="0" smtClean="0"/>
              <a:t>Blood lead concentration: 120 mcg/dl</a:t>
            </a:r>
          </a:p>
          <a:p>
            <a:endParaRPr lang="en-US" dirty="0"/>
          </a:p>
        </p:txBody>
      </p:sp>
      <p:pic>
        <p:nvPicPr>
          <p:cNvPr id="4" name="Picture 3"/>
          <p:cNvPicPr>
            <a:picLocks noChangeAspect="1"/>
          </p:cNvPicPr>
          <p:nvPr/>
        </p:nvPicPr>
        <p:blipFill>
          <a:blip r:embed="rId2"/>
          <a:stretch>
            <a:fillRect/>
          </a:stretch>
        </p:blipFill>
        <p:spPr>
          <a:xfrm>
            <a:off x="7789967" y="2475999"/>
            <a:ext cx="4001557" cy="2641912"/>
          </a:xfrm>
          <a:prstGeom prst="rect">
            <a:avLst/>
          </a:prstGeom>
        </p:spPr>
      </p:pic>
      <p:sp>
        <p:nvSpPr>
          <p:cNvPr id="5" name="TextBox 4"/>
          <p:cNvSpPr txBox="1"/>
          <p:nvPr/>
        </p:nvSpPr>
        <p:spPr>
          <a:xfrm>
            <a:off x="7634399" y="5313823"/>
            <a:ext cx="4312692" cy="369332"/>
          </a:xfrm>
          <a:prstGeom prst="rect">
            <a:avLst/>
          </a:prstGeom>
          <a:noFill/>
        </p:spPr>
        <p:txBody>
          <a:bodyPr wrap="square" rtlCol="0">
            <a:spAutoFit/>
          </a:bodyPr>
          <a:lstStyle/>
          <a:p>
            <a:pPr algn="ctr"/>
            <a:r>
              <a:rPr lang="en-US" dirty="0" smtClean="0"/>
              <a:t>www.medicallabs.net</a:t>
            </a:r>
            <a:endParaRPr lang="en-US" dirty="0"/>
          </a:p>
        </p:txBody>
      </p:sp>
    </p:spTree>
    <p:extLst>
      <p:ext uri="{BB962C8B-B14F-4D97-AF65-F5344CB8AC3E}">
        <p14:creationId xmlns:p14="http://schemas.microsoft.com/office/powerpoint/2010/main" val="36447413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342</TotalTime>
  <Words>3366</Words>
  <Application>Microsoft Office PowerPoint</Application>
  <PresentationFormat>Widescreen</PresentationFormat>
  <Paragraphs>444</Paragraphs>
  <Slides>57</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Century Gothic</vt:lpstr>
      <vt:lpstr>Wingdings 3</vt:lpstr>
      <vt:lpstr>Ion</vt:lpstr>
      <vt:lpstr>Heavy Metals</vt:lpstr>
      <vt:lpstr>Mystery Case 1</vt:lpstr>
      <vt:lpstr>Exam</vt:lpstr>
      <vt:lpstr>Quiz</vt:lpstr>
      <vt:lpstr>Differential Diagnosis</vt:lpstr>
      <vt:lpstr>What tests would you like to order?</vt:lpstr>
      <vt:lpstr>What tests would you like to order?</vt:lpstr>
      <vt:lpstr>Summary of Mystery Case 1</vt:lpstr>
      <vt:lpstr>Work Up</vt:lpstr>
      <vt:lpstr>Mystery Case 2: The Same Toxin!</vt:lpstr>
      <vt:lpstr>Fatigue, Gout &amp; Abdominal Pain</vt:lpstr>
      <vt:lpstr>Exam</vt:lpstr>
      <vt:lpstr>Quiz: What toxic exposure do you suspect?</vt:lpstr>
      <vt:lpstr>What toxic exposure do you suspect?</vt:lpstr>
      <vt:lpstr>Is decontamination needed to protect emergency department staff? </vt:lpstr>
      <vt:lpstr>What Tests Do You Want to Order?</vt:lpstr>
      <vt:lpstr>What Tests Do You Want to Order?</vt:lpstr>
      <vt:lpstr>Test Results</vt:lpstr>
      <vt:lpstr>What Do These Patients Have in Common?</vt:lpstr>
      <vt:lpstr>Is Any Treatment Necessary?</vt:lpstr>
      <vt:lpstr>DMSA  2,3-dimercaptosuccinic acid</vt:lpstr>
      <vt:lpstr>BAL Dimercaprol British Anti-Lewisite </vt:lpstr>
      <vt:lpstr>Lead Toxicity</vt:lpstr>
      <vt:lpstr>Patients at Risk</vt:lpstr>
      <vt:lpstr>PowerPoint Presentation</vt:lpstr>
      <vt:lpstr>Acute Pediatric Lead Exposure</vt:lpstr>
      <vt:lpstr>Back to Our Patients</vt:lpstr>
      <vt:lpstr>Pathophysiology of Lead Poisoning</vt:lpstr>
      <vt:lpstr>Quiz: Why Did the Child have Rebound Phenomenon?</vt:lpstr>
      <vt:lpstr>Lead: Neurologic Effects</vt:lpstr>
      <vt:lpstr>Lead: Hematologic Effects</vt:lpstr>
      <vt:lpstr>Lead: Endocrine Effects</vt:lpstr>
      <vt:lpstr>Lead: Renal Effects</vt:lpstr>
      <vt:lpstr>Lead: Reproductive Effects</vt:lpstr>
      <vt:lpstr>PowerPoint Presentation</vt:lpstr>
      <vt:lpstr>Standards &amp; Regulations</vt:lpstr>
      <vt:lpstr>Back to Mystery Case 1 </vt:lpstr>
      <vt:lpstr>What is next?</vt:lpstr>
      <vt:lpstr>What is next?</vt:lpstr>
      <vt:lpstr>Back to Mystery Case 2</vt:lpstr>
      <vt:lpstr>What is next?</vt:lpstr>
      <vt:lpstr>The Provider’s Responsibility</vt:lpstr>
      <vt:lpstr>Neesanan et al. Preliminary study on assessment of lead exposure in Thai children aged between 3-7 years old who live in Umphang district, Tak Province. J Med Assoc Thai 2011.  </vt:lpstr>
      <vt:lpstr>Daw Tway</vt:lpstr>
      <vt:lpstr>Ambient Air Lead in Bangkok</vt:lpstr>
      <vt:lpstr>High Blood Lead in Bangkok</vt:lpstr>
      <vt:lpstr>Thailand phase-out of leaded gasoline</vt:lpstr>
      <vt:lpstr>Goals of leaded gasoline phase-out</vt:lpstr>
      <vt:lpstr>Quiz</vt:lpstr>
      <vt:lpstr>Lead Treatment Summary</vt:lpstr>
      <vt:lpstr>Quiz</vt:lpstr>
      <vt:lpstr>Quiz</vt:lpstr>
      <vt:lpstr>Quiz</vt:lpstr>
      <vt:lpstr>Quiz</vt:lpstr>
      <vt:lpstr>Quiz</vt:lpstr>
      <vt:lpstr>Quiz</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Heavy Metals</dc:title>
  <dc:creator>Beauchamp</dc:creator>
  <cp:lastModifiedBy>Beauchamp</cp:lastModifiedBy>
  <cp:revision>60</cp:revision>
  <dcterms:created xsi:type="dcterms:W3CDTF">2015-08-27T17:02:59Z</dcterms:created>
  <dcterms:modified xsi:type="dcterms:W3CDTF">2015-09-15T11:48:54Z</dcterms:modified>
</cp:coreProperties>
</file>